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9" r:id="rId4"/>
    <p:sldMasterId id="2147484350" r:id="rId5"/>
  </p:sldMasterIdLst>
  <p:notesMasterIdLst>
    <p:notesMasterId r:id="rId45"/>
  </p:notesMasterIdLst>
  <p:handoutMasterIdLst>
    <p:handoutMasterId r:id="rId46"/>
  </p:handoutMasterIdLst>
  <p:sldIdLst>
    <p:sldId id="1403" r:id="rId6"/>
    <p:sldId id="1396" r:id="rId7"/>
    <p:sldId id="1421" r:id="rId8"/>
    <p:sldId id="1468" r:id="rId9"/>
    <p:sldId id="1423" r:id="rId10"/>
    <p:sldId id="1467" r:id="rId11"/>
    <p:sldId id="1439" r:id="rId12"/>
    <p:sldId id="1456" r:id="rId13"/>
    <p:sldId id="1457" r:id="rId14"/>
    <p:sldId id="1458" r:id="rId15"/>
    <p:sldId id="1459" r:id="rId16"/>
    <p:sldId id="1460" r:id="rId17"/>
    <p:sldId id="1441" r:id="rId18"/>
    <p:sldId id="1440" r:id="rId19"/>
    <p:sldId id="1444" r:id="rId20"/>
    <p:sldId id="1445" r:id="rId21"/>
    <p:sldId id="1446" r:id="rId22"/>
    <p:sldId id="1447" r:id="rId23"/>
    <p:sldId id="1442" r:id="rId24"/>
    <p:sldId id="1463" r:id="rId25"/>
    <p:sldId id="1443" r:id="rId26"/>
    <p:sldId id="1448" r:id="rId27"/>
    <p:sldId id="1449" r:id="rId28"/>
    <p:sldId id="1450" r:id="rId29"/>
    <p:sldId id="1451" r:id="rId30"/>
    <p:sldId id="1452" r:id="rId31"/>
    <p:sldId id="1453" r:id="rId32"/>
    <p:sldId id="1465" r:id="rId33"/>
    <p:sldId id="1454" r:id="rId34"/>
    <p:sldId id="1455" r:id="rId35"/>
    <p:sldId id="1461" r:id="rId36"/>
    <p:sldId id="1462" r:id="rId37"/>
    <p:sldId id="1469" r:id="rId38"/>
    <p:sldId id="1464" r:id="rId39"/>
    <p:sldId id="1438" r:id="rId40"/>
    <p:sldId id="1402" r:id="rId41"/>
    <p:sldId id="1422" r:id="rId42"/>
    <p:sldId id="1410" r:id="rId43"/>
    <p:sldId id="1416"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id="{BF68131C-8EB2-4A6D-ABFA-02E5AB776A1B}">
          <p14:sldIdLst>
            <p14:sldId id="1403"/>
          </p14:sldIdLst>
        </p14:section>
        <p14:section name="Presentation template" id="{C7FA9FF9-CCBF-4AFF-8011-39A1B6C3CC0F}">
          <p14:sldIdLst>
            <p14:sldId id="1396"/>
            <p14:sldId id="1421"/>
            <p14:sldId id="1468"/>
            <p14:sldId id="1423"/>
            <p14:sldId id="1467"/>
            <p14:sldId id="1439"/>
            <p14:sldId id="1456"/>
            <p14:sldId id="1457"/>
            <p14:sldId id="1458"/>
            <p14:sldId id="1459"/>
            <p14:sldId id="1460"/>
            <p14:sldId id="1441"/>
            <p14:sldId id="1440"/>
            <p14:sldId id="1444"/>
            <p14:sldId id="1445"/>
            <p14:sldId id="1446"/>
            <p14:sldId id="1447"/>
            <p14:sldId id="1442"/>
            <p14:sldId id="1463"/>
            <p14:sldId id="1443"/>
            <p14:sldId id="1448"/>
            <p14:sldId id="1449"/>
            <p14:sldId id="1450"/>
            <p14:sldId id="1451"/>
            <p14:sldId id="1452"/>
            <p14:sldId id="1453"/>
            <p14:sldId id="1465"/>
            <p14:sldId id="1454"/>
            <p14:sldId id="1455"/>
            <p14:sldId id="1461"/>
            <p14:sldId id="1462"/>
            <p14:sldId id="1469"/>
            <p14:sldId id="1464"/>
            <p14:sldId id="1438"/>
            <p14:sldId id="1402"/>
            <p14:sldId id="1422"/>
            <p14:sldId id="1410"/>
            <p14:sldId id="14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uri Mathisen" initials="AM" lastIdx="1" clrIdx="7">
    <p:extLst>
      <p:ext uri="{19B8F6BF-5375-455C-9EA6-DF929625EA0E}">
        <p15:presenceInfo xmlns:p15="http://schemas.microsoft.com/office/powerpoint/2012/main" userId="S-1-5-21-383413107-1061881802-891584314-12534" providerId="AD"/>
      </p:ext>
    </p:extLst>
  </p:cmAuthor>
  <p:cmAuthor id="1" name="Mary Feil-Jacobs" initials="MFJ" lastIdx="43" clrIdx="1"/>
  <p:cmAuthor id="8" name="Judi Lee" initials="JL" lastIdx="3" clrIdx="8">
    <p:extLst>
      <p:ext uri="{19B8F6BF-5375-455C-9EA6-DF929625EA0E}">
        <p15:presenceInfo xmlns:p15="http://schemas.microsoft.com/office/powerpoint/2012/main" userId="S-1-5-21-383413107-1061881802-891584314-9954"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David Griffith" initials="DG" lastIdx="3" clrIdx="9">
    <p:extLst>
      <p:ext uri="{19B8F6BF-5375-455C-9EA6-DF929625EA0E}">
        <p15:presenceInfo xmlns:p15="http://schemas.microsoft.com/office/powerpoint/2012/main" userId="S-1-5-21-383413107-1061881802-891584314-4667"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Mark Rhodes" initials="MR" lastIdx="1" clrIdx="10">
    <p:extLst>
      <p:ext uri="{19B8F6BF-5375-455C-9EA6-DF929625EA0E}">
        <p15:presenceInfo xmlns:p15="http://schemas.microsoft.com/office/powerpoint/2012/main" userId="Mark Rhodes" providerId="None"/>
      </p:ext>
    </p:extLst>
  </p:cmAuthor>
  <p:cmAuthor id="4" name="Mitchell Derrey" initials="MD" lastIdx="6" clrIdx="4">
    <p:extLst>
      <p:ext uri="{19B8F6BF-5375-455C-9EA6-DF929625EA0E}">
        <p15:presenceInfo xmlns:p15="http://schemas.microsoft.com/office/powerpoint/2012/main" userId="S-1-5-21-383413107-1061881802-891584314-4851" providerId="AD"/>
      </p:ext>
    </p:extLst>
  </p:cmAuthor>
  <p:cmAuthor id="5" name="Christen Anderson" initials="CA" lastIdx="19" clrIdx="5">
    <p:extLst>
      <p:ext uri="{19B8F6BF-5375-455C-9EA6-DF929625EA0E}">
        <p15:presenceInfo xmlns:p15="http://schemas.microsoft.com/office/powerpoint/2012/main" userId="Christen Anderson" providerId="None"/>
      </p:ext>
    </p:extLst>
  </p:cmAuthor>
  <p:cmAuthor id="6" name="Delaney Freer" initials="DF" lastIdx="16" clrIdx="6">
    <p:extLst>
      <p:ext uri="{19B8F6BF-5375-455C-9EA6-DF929625EA0E}">
        <p15:presenceInfo xmlns:p15="http://schemas.microsoft.com/office/powerpoint/2012/main" userId="4a46fd6c6e3be6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B449A"/>
    <a:srgbClr val="1E275C"/>
    <a:srgbClr val="1B4499"/>
    <a:srgbClr val="001E60"/>
    <a:srgbClr val="E6E6E6"/>
    <a:srgbClr val="0095C8"/>
    <a:srgbClr val="E1B81C"/>
    <a:srgbClr val="E4002B"/>
    <a:srgbClr val="00206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5904B9-8A27-48CE-840C-EE1366927AAD}" v="20" dt="2024-10-12T21:05:45.655"/>
    <p1510:client id="{9BC3C5FD-367B-0648-ED52-10BA8DA3103B}" v="4" dt="2024-10-12T20:47:22.9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450" autoAdjust="0"/>
  </p:normalViewPr>
  <p:slideViewPr>
    <p:cSldViewPr snapToGrid="0">
      <p:cViewPr varScale="1">
        <p:scale>
          <a:sx n="97" d="100"/>
          <a:sy n="97" d="100"/>
        </p:scale>
        <p:origin x="1002"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CRMUG Summit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58CAF0-866C-41B3-A854-572A2A51FA6A}" type="datetime8">
              <a:rPr lang="en-US" smtClean="0">
                <a:latin typeface="Arial" panose="020B0604020202020204" pitchFamily="34" charset="0"/>
                <a:cs typeface="Arial" panose="020B0604020202020204" pitchFamily="34" charset="0"/>
              </a:rPr>
              <a:t>10/17/2024 12:08 PM</a:t>
            </a:fld>
            <a:endParaRPr lang="en-US">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
        <p:nvSpPr>
          <p:cNvPr id="5"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CRMUG Summit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2058EF5B-311B-4148-8831-2D28534D49CD}" type="datetime8">
              <a:rPr lang="en-US" smtClean="0"/>
              <a:t>10/17/2024 12:07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a:p>
        </p:txBody>
      </p:sp>
      <p:sp>
        <p:nvSpPr>
          <p:cNvPr id="7"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ftr="0"/>
  <p:notesStyle>
    <a:lvl1pPr marL="0" algn="l" defTabSz="932742" rtl="0" eaLnBrk="1" latinLnBrk="0" hangingPunct="1">
      <a:lnSpc>
        <a:spcPct val="90000"/>
      </a:lnSpc>
      <a:spcAft>
        <a:spcPts val="340"/>
      </a:spcAft>
      <a:defRPr sz="900" kern="1200">
        <a:solidFill>
          <a:schemeClr val="tx1"/>
        </a:solidFill>
        <a:latin typeface="Arial" panose="020B0604020202020204" pitchFamily="34" charset="0"/>
        <a:ea typeface="+mn-ea"/>
        <a:cs typeface="Arial" panose="020B0604020202020204" pitchFamily="34" charset="0"/>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box – Allows you to switch between roles, duties, and privileges</a:t>
            </a:r>
          </a:p>
          <a:p>
            <a:r>
              <a:rPr lang="en-US" dirty="0"/>
              <a:t>Blue box – Has a number of different options for performing against the currently selected role/duty/privilege </a:t>
            </a:r>
          </a:p>
          <a:p>
            <a:pPr lvl="1"/>
            <a:r>
              <a:rPr lang="en-US" dirty="0"/>
              <a:t>Undo/Redo – undo/redo customizations applied to this security layer</a:t>
            </a:r>
          </a:p>
          <a:p>
            <a:pPr lvl="1"/>
            <a:r>
              <a:rPr lang="en-US" dirty="0"/>
              <a:t>Create new – create a new security layer</a:t>
            </a:r>
          </a:p>
          <a:p>
            <a:pPr lvl="1"/>
            <a:r>
              <a:rPr lang="en-US" dirty="0"/>
              <a:t>Show all levels – by default D365FO will only show 4 levels of fly-outs in the navigation, this option will force it to show a horizontal scroll bar to fit all fly-out levels</a:t>
            </a:r>
          </a:p>
          <a:p>
            <a:pPr lvl="1"/>
            <a:r>
              <a:rPr lang="en-US" dirty="0"/>
              <a:t>Delete – remove the current security layer</a:t>
            </a:r>
          </a:p>
          <a:p>
            <a:pPr lvl="1"/>
            <a:r>
              <a:rPr lang="en-US" dirty="0"/>
              <a:t>Duplicate – create a clone of the currently selected security layer, allows you to give it a new name</a:t>
            </a:r>
          </a:p>
          <a:p>
            <a:pPr lvl="1"/>
            <a:r>
              <a:rPr lang="en-US" dirty="0"/>
              <a:t>Copy – copies the current security</a:t>
            </a:r>
          </a:p>
          <a:p>
            <a:pPr lvl="1"/>
            <a:r>
              <a:rPr lang="en-US" dirty="0"/>
              <a:t>View Permissions – shows an entire hierarchy of security for the currently selected security layer</a:t>
            </a:r>
          </a:p>
          <a:p>
            <a:pPr lvl="1"/>
            <a:r>
              <a:rPr lang="en-US" dirty="0"/>
              <a:t>Audit Trail – shows the history of all changes made to an object either from user interface or through AOT</a:t>
            </a:r>
          </a:p>
          <a:p>
            <a:r>
              <a:rPr lang="en-US" dirty="0"/>
              <a:t>Red box – listing of all current objects in selected security layer</a:t>
            </a:r>
          </a:p>
          <a:p>
            <a:r>
              <a:rPr lang="en-US" dirty="0"/>
              <a:t>Pink box – shows details about currently selected security layer object including Description and AOT name</a:t>
            </a:r>
          </a:p>
          <a:p>
            <a:r>
              <a:rPr lang="en-US" dirty="0"/>
              <a:t>Purple box – shows all of objects that are either assigned to this security layer or that this security layer is assigned to, the plus icon (+) designates that there are objects already there. So in this case this role has duties, privileges, and tables assigned to it but does not have any sub roles or parent roles.</a:t>
            </a:r>
          </a:p>
          <a:p>
            <a:r>
              <a:rPr lang="en-US" dirty="0"/>
              <a:t>Light blue – all changes made in the user interface must be ‘published’ before they go live, this object lists all of the changes that are not currently published yet</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12:07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26034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If you create/customize</a:t>
            </a:r>
            <a:r>
              <a:rPr lang="en-US" baseline="0" dirty="0"/>
              <a:t> a role, duty, or privilege in the UI, a ‘security delta’ is created in database</a:t>
            </a:r>
          </a:p>
          <a:p>
            <a:pPr marL="388712" lvl="1" indent="-171450">
              <a:buFontTx/>
              <a:buChar char="-"/>
            </a:pPr>
            <a:r>
              <a:rPr lang="en-US" dirty="0"/>
              <a:t>Roles -&gt; </a:t>
            </a:r>
            <a:r>
              <a:rPr lang="en-US" dirty="0" err="1"/>
              <a:t>SecurityRoleCustomizeDiskObject</a:t>
            </a:r>
            <a:endParaRPr lang="en-US" dirty="0"/>
          </a:p>
          <a:p>
            <a:pPr marL="388712" lvl="1" indent="-171450">
              <a:buFontTx/>
              <a:buChar char="-"/>
            </a:pPr>
            <a:r>
              <a:rPr lang="en-US" dirty="0"/>
              <a:t>Duties -&gt; </a:t>
            </a:r>
            <a:r>
              <a:rPr lang="en-US" dirty="0" err="1"/>
              <a:t>SecurityDutyCustomizeDiskObject</a:t>
            </a:r>
            <a:endParaRPr lang="en-US" dirty="0"/>
          </a:p>
          <a:p>
            <a:pPr marL="388712" lvl="1" indent="-171450">
              <a:buFontTx/>
              <a:buChar char="-"/>
            </a:pPr>
            <a:r>
              <a:rPr lang="en-US" dirty="0"/>
              <a:t>Privileges -&gt; </a:t>
            </a:r>
            <a:r>
              <a:rPr lang="en-US" dirty="0" err="1"/>
              <a:t>SecurityPrivilegeCustomizeDiskObject</a:t>
            </a:r>
            <a:r>
              <a:rPr lang="en-US" baseline="0" dirty="0"/>
              <a:t> </a:t>
            </a:r>
          </a:p>
          <a:p>
            <a:pPr marL="171450" indent="-171450">
              <a:buFontTx/>
              <a:buChar char="-"/>
            </a:pPr>
            <a:r>
              <a:rPr lang="en-US" baseline="0" dirty="0"/>
              <a:t>Customizations done in the UI are not ‘development artifacts’ (code) in that they do not exist in the design time</a:t>
            </a:r>
          </a:p>
          <a:p>
            <a:pPr marL="0" indent="0">
              <a:buFontTx/>
              <a:buNone/>
            </a:pPr>
            <a:r>
              <a:rPr lang="en-US" baseline="0" dirty="0"/>
              <a:t>- This is a big deal because if you want to move roles between environments (dev/test -&gt; prod) you need your security to be in the design time(code) to be able to create a deployable package to move</a:t>
            </a:r>
          </a:p>
          <a:p>
            <a:endParaRPr lang="en-US" baseline="0" dirty="0"/>
          </a:p>
          <a:p>
            <a:r>
              <a:rPr lang="en-US" baseline="0" dirty="0"/>
              <a:t>- Best advice, is to create all role, duties, and privileges in your design time environment (Visual Studio) so all of your security changes are captured and can be applied to other environments.</a:t>
            </a:r>
          </a:p>
          <a:p>
            <a:endParaRPr lang="en-US"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12:07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14384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eader">
    <p:bg>
      <p:bgPr>
        <a:solidFill>
          <a:schemeClr val="tx1"/>
        </a:solidFill>
        <a:effectLst/>
      </p:bgPr>
    </p:bg>
    <p:spTree>
      <p:nvGrpSpPr>
        <p:cNvPr id="1" name=""/>
        <p:cNvGrpSpPr/>
        <p:nvPr/>
      </p:nvGrpSpPr>
      <p:grpSpPr>
        <a:xfrm>
          <a:off x="0" y="0"/>
          <a:ext cx="0" cy="0"/>
          <a:chOff x="0" y="0"/>
          <a:chExt cx="0" cy="0"/>
        </a:xfrm>
      </p:grpSpPr>
      <p:pic>
        <p:nvPicPr>
          <p:cNvPr id="4" name="Picture 3" descr="A close-up of a blue and orange background&#10;&#10;Description automatically generated">
            <a:extLst>
              <a:ext uri="{FF2B5EF4-FFF2-40B4-BE49-F238E27FC236}">
                <a16:creationId xmlns:a16="http://schemas.microsoft.com/office/drawing/2014/main" id="{403F666D-A8D8-F547-6EAC-576053EBA4E1}"/>
              </a:ext>
            </a:extLst>
          </p:cNvPr>
          <p:cNvPicPr>
            <a:picLocks noChangeAspect="1"/>
          </p:cNvPicPr>
          <p:nvPr userDrawn="1"/>
        </p:nvPicPr>
        <p:blipFill>
          <a:blip r:embed="rId2"/>
          <a:stretch>
            <a:fillRect/>
          </a:stretch>
        </p:blipFill>
        <p:spPr>
          <a:xfrm>
            <a:off x="-8795" y="1"/>
            <a:ext cx="12445270" cy="6998142"/>
          </a:xfrm>
          <a:prstGeom prst="rect">
            <a:avLst/>
          </a:prstGeom>
        </p:spPr>
      </p:pic>
      <p:sp>
        <p:nvSpPr>
          <p:cNvPr id="2" name="Title Placeholder 1">
            <a:extLst>
              <a:ext uri="{FF2B5EF4-FFF2-40B4-BE49-F238E27FC236}">
                <a16:creationId xmlns:a16="http://schemas.microsoft.com/office/drawing/2014/main" id="{F3D4114E-5918-B1DB-D683-8740D063354D}"/>
              </a:ext>
            </a:extLst>
          </p:cNvPr>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6" name="Text Placeholder 3">
            <a:extLst>
              <a:ext uri="{FF2B5EF4-FFF2-40B4-BE49-F238E27FC236}">
                <a16:creationId xmlns:a16="http://schemas.microsoft.com/office/drawing/2014/main" id="{067774B5-F68C-1108-7441-1A84E31C5097}"/>
              </a:ext>
            </a:extLst>
          </p:cNvPr>
          <p:cNvSpPr>
            <a:spLocks noGrp="1"/>
          </p:cNvSpPr>
          <p:nvPr>
            <p:ph idx="1"/>
          </p:nvPr>
        </p:nvSpPr>
        <p:spPr>
          <a:xfrm>
            <a:off x="731836" y="1668462"/>
            <a:ext cx="10972485" cy="4190999"/>
          </a:xfrm>
          <a:prstGeom prst="rect">
            <a:avLst/>
          </a:prstGeom>
        </p:spPr>
        <p:txBody>
          <a:bodyPr vert="horz" wrap="square" lIns="146304" tIns="91440" rIns="146304" bIns="91440" rtlCol="0">
            <a:noAutofit/>
          </a:bodyPr>
          <a:lstStyle>
            <a:lvl1pPr>
              <a:defRPr baseline="0">
                <a:solidFill>
                  <a:schemeClr val="bg1">
                    <a:lumMod val="50000"/>
                  </a:schemeClr>
                </a:solidFill>
              </a:defRPr>
            </a:lvl1pPr>
            <a:lvl2pPr>
              <a:defRPr baseline="0">
                <a:solidFill>
                  <a:schemeClr val="bg1">
                    <a:lumMod val="50000"/>
                  </a:schemeClr>
                </a:solidFill>
              </a:defRPr>
            </a:lvl2pPr>
            <a:lvl3pPr>
              <a:defRPr baseline="0">
                <a:solidFill>
                  <a:schemeClr val="bg1">
                    <a:lumMod val="50000"/>
                  </a:schemeClr>
                </a:solidFill>
              </a:defRPr>
            </a:lvl3pPr>
          </a:lstStyle>
          <a:p>
            <a:pPr lvl="0"/>
            <a:r>
              <a:rPr lang="en-US"/>
              <a:t>Edit Master text styles</a:t>
            </a:r>
          </a:p>
          <a:p>
            <a:pPr lvl="1"/>
            <a:r>
              <a:rPr lang="en-US"/>
              <a:t>Second level</a:t>
            </a:r>
          </a:p>
          <a:p>
            <a:pPr lvl="2"/>
            <a:r>
              <a:rPr lang="en-US"/>
              <a:t>Third level</a:t>
            </a:r>
          </a:p>
        </p:txBody>
      </p:sp>
      <p:pic>
        <p:nvPicPr>
          <p:cNvPr id="3" name="Picture 2">
            <a:extLst>
              <a:ext uri="{FF2B5EF4-FFF2-40B4-BE49-F238E27FC236}">
                <a16:creationId xmlns:a16="http://schemas.microsoft.com/office/drawing/2014/main" id="{0C67BE35-4283-FC22-2DF1-9BAE77625F2F}"/>
              </a:ext>
            </a:extLst>
          </p:cNvPr>
          <p:cNvPicPr>
            <a:picLocks noChangeAspect="1"/>
          </p:cNvPicPr>
          <p:nvPr userDrawn="1"/>
        </p:nvPicPr>
        <p:blipFill>
          <a:blip r:embed="rId3"/>
          <a:stretch>
            <a:fillRect/>
          </a:stretch>
        </p:blipFill>
        <p:spPr>
          <a:xfrm>
            <a:off x="9350375" y="214270"/>
            <a:ext cx="3086100" cy="1092200"/>
          </a:xfrm>
          <a:prstGeom prst="rect">
            <a:avLst/>
          </a:prstGeom>
        </p:spPr>
      </p:pic>
      <p:sp>
        <p:nvSpPr>
          <p:cNvPr id="8" name="object 10">
            <a:extLst>
              <a:ext uri="{FF2B5EF4-FFF2-40B4-BE49-F238E27FC236}">
                <a16:creationId xmlns:a16="http://schemas.microsoft.com/office/drawing/2014/main" id="{C02CC332-457D-2159-182F-CF67A980D719}"/>
              </a:ext>
            </a:extLst>
          </p:cNvPr>
          <p:cNvSpPr txBox="1"/>
          <p:nvPr userDrawn="1"/>
        </p:nvSpPr>
        <p:spPr>
          <a:xfrm>
            <a:off x="9732132" y="6592734"/>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baseline="0">
                <a:solidFill>
                  <a:schemeClr val="tx1"/>
                </a:solidFill>
              </a:rPr>
              <a:t>@</a:t>
            </a:r>
            <a:r>
              <a:rPr spc="-65" baseline="0">
                <a:solidFill>
                  <a:schemeClr val="tx1"/>
                </a:solidFill>
              </a:rPr>
              <a:t> </a:t>
            </a:r>
            <a:r>
              <a:rPr spc="-50" baseline="0">
                <a:solidFill>
                  <a:schemeClr val="tx1"/>
                </a:solidFill>
              </a:rPr>
              <a:t>202</a:t>
            </a:r>
            <a:r>
              <a:rPr lang="en-US" spc="-50" baseline="0">
                <a:solidFill>
                  <a:schemeClr val="tx1"/>
                </a:solidFill>
              </a:rPr>
              <a:t>4</a:t>
            </a:r>
            <a:r>
              <a:rPr spc="-65" baseline="0">
                <a:solidFill>
                  <a:schemeClr val="tx1"/>
                </a:solidFill>
              </a:rPr>
              <a:t> </a:t>
            </a:r>
            <a:r>
              <a:rPr spc="60" baseline="0">
                <a:solidFill>
                  <a:schemeClr val="tx1"/>
                </a:solidFill>
              </a:rPr>
              <a:t>Dynamic</a:t>
            </a:r>
            <a:r>
              <a:rPr spc="-65" baseline="0">
                <a:solidFill>
                  <a:schemeClr val="tx1"/>
                </a:solidFill>
              </a:rPr>
              <a:t> </a:t>
            </a:r>
            <a:r>
              <a:rPr spc="40" baseline="0">
                <a:solidFill>
                  <a:schemeClr val="tx1"/>
                </a:solidFill>
              </a:rPr>
              <a:t>Communities</a:t>
            </a:r>
          </a:p>
        </p:txBody>
      </p:sp>
    </p:spTree>
    <p:extLst>
      <p:ext uri="{BB962C8B-B14F-4D97-AF65-F5344CB8AC3E}">
        <p14:creationId xmlns:p14="http://schemas.microsoft.com/office/powerpoint/2010/main" val="378883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1FC0C72-737D-446E-3EBF-97A33E71CB20}"/>
              </a:ext>
            </a:extLst>
          </p:cNvPr>
          <p:cNvSpPr txBox="1">
            <a:spLocks noChangeArrowheads="1"/>
          </p:cNvSpPr>
          <p:nvPr userDrawn="1"/>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2024 Dynamic Communities. All rights reserved. </a:t>
            </a:r>
          </a:p>
        </p:txBody>
      </p:sp>
      <p:pic>
        <p:nvPicPr>
          <p:cNvPr id="5" name="Picture 4">
            <a:extLst>
              <a:ext uri="{FF2B5EF4-FFF2-40B4-BE49-F238E27FC236}">
                <a16:creationId xmlns:a16="http://schemas.microsoft.com/office/drawing/2014/main" id="{F8549DF6-554F-15DB-5AC4-13BD037780F1}"/>
              </a:ext>
            </a:extLst>
          </p:cNvPr>
          <p:cNvPicPr>
            <a:picLocks noChangeAspect="1"/>
          </p:cNvPicPr>
          <p:nvPr userDrawn="1"/>
        </p:nvPicPr>
        <p:blipFill>
          <a:blip r:embed="rId2"/>
          <a:stretch>
            <a:fillRect/>
          </a:stretch>
        </p:blipFill>
        <p:spPr>
          <a:xfrm>
            <a:off x="2131674" y="2143331"/>
            <a:ext cx="8173126" cy="1892300"/>
          </a:xfrm>
          <a:prstGeom prst="rect">
            <a:avLst/>
          </a:prstGeom>
        </p:spPr>
      </p:pic>
    </p:spTree>
    <p:extLst>
      <p:ext uri="{BB962C8B-B14F-4D97-AF65-F5344CB8AC3E}">
        <p14:creationId xmlns:p14="http://schemas.microsoft.com/office/powerpoint/2010/main" val="7180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itle Only">
    <p:bg>
      <p:bgPr>
        <a:solidFill>
          <a:schemeClr val="bg1"/>
        </a:solidFill>
        <a:effectLst/>
      </p:bgPr>
    </p:bg>
    <p:spTree>
      <p:nvGrpSpPr>
        <p:cNvPr id="1" name=""/>
        <p:cNvGrpSpPr/>
        <p:nvPr/>
      </p:nvGrpSpPr>
      <p:grpSpPr>
        <a:xfrm>
          <a:off x="0" y="0"/>
          <a:ext cx="0" cy="0"/>
          <a:chOff x="0" y="0"/>
          <a:chExt cx="0" cy="0"/>
        </a:xfrm>
      </p:grpSpPr>
      <p:pic>
        <p:nvPicPr>
          <p:cNvPr id="5" name="Picture 4" descr="A blue and orange corner with a white background&#10;&#10;Description automatically generated">
            <a:extLst>
              <a:ext uri="{FF2B5EF4-FFF2-40B4-BE49-F238E27FC236}">
                <a16:creationId xmlns:a16="http://schemas.microsoft.com/office/drawing/2014/main" id="{BEEECAA6-750A-CF5C-2442-E0417ADF89E7}"/>
              </a:ext>
            </a:extLst>
          </p:cNvPr>
          <p:cNvPicPr>
            <a:picLocks noChangeAspect="1"/>
          </p:cNvPicPr>
          <p:nvPr userDrawn="1"/>
        </p:nvPicPr>
        <p:blipFill>
          <a:blip r:embed="rId2"/>
          <a:stretch>
            <a:fillRect/>
          </a:stretch>
        </p:blipFill>
        <p:spPr>
          <a:xfrm>
            <a:off x="-1" y="1090"/>
            <a:ext cx="12436475" cy="6992344"/>
          </a:xfrm>
          <a:prstGeom prst="rect">
            <a:avLst/>
          </a:prstGeom>
        </p:spPr>
      </p:pic>
      <p:sp>
        <p:nvSpPr>
          <p:cNvPr id="2" name="Title 1">
            <a:extLst>
              <a:ext uri="{FF2B5EF4-FFF2-40B4-BE49-F238E27FC236}">
                <a16:creationId xmlns:a16="http://schemas.microsoft.com/office/drawing/2014/main" id="{285488C3-1EA5-3614-1946-6015D751C86D}"/>
              </a:ext>
            </a:extLst>
          </p:cNvPr>
          <p:cNvSpPr>
            <a:spLocks noGrp="1"/>
          </p:cNvSpPr>
          <p:nvPr>
            <p:ph type="title" hasCustomPrompt="1"/>
          </p:nvPr>
        </p:nvSpPr>
        <p:spPr>
          <a:xfrm>
            <a:off x="672129" y="1935162"/>
            <a:ext cx="6077634" cy="1351952"/>
          </a:xfrm>
          <a:ln>
            <a:noFill/>
          </a:ln>
        </p:spPr>
        <p:txBody>
          <a:bodyPr/>
          <a:lstStyle>
            <a:lvl1pPr>
              <a:defRPr sz="4400" b="1" i="0" baseline="0">
                <a:solidFill>
                  <a:srgbClr val="1E275C"/>
                </a:solidFill>
                <a:latin typeface="Segoe" panose="020B0502040200020203" pitchFamily="34" charset="77"/>
              </a:defRPr>
            </a:lvl1pPr>
          </a:lstStyle>
          <a:p>
            <a:r>
              <a:rPr lang="en-US"/>
              <a:t>Session Title</a:t>
            </a:r>
          </a:p>
        </p:txBody>
      </p:sp>
      <p:sp>
        <p:nvSpPr>
          <p:cNvPr id="3" name="Slide Number Placeholder 2">
            <a:extLst>
              <a:ext uri="{FF2B5EF4-FFF2-40B4-BE49-F238E27FC236}">
                <a16:creationId xmlns:a16="http://schemas.microsoft.com/office/drawing/2014/main" id="{15F30869-1BD4-D9D2-CE84-B199E855DE94}"/>
              </a:ext>
            </a:extLst>
          </p:cNvPr>
          <p:cNvSpPr>
            <a:spLocks noGrp="1"/>
          </p:cNvSpPr>
          <p:nvPr>
            <p:ph type="sldNum" sz="quarter" idx="10"/>
          </p:nvPr>
        </p:nvSpPr>
        <p:spPr/>
        <p:txBody>
          <a:bodyPr/>
          <a:lstStyle/>
          <a:p>
            <a:fld id="{86CB4B4D-7CA3-9044-876B-883B54F8677D}" type="slidenum">
              <a:rPr lang="en-US" smtClean="0"/>
              <a:t>‹#›</a:t>
            </a:fld>
            <a:endParaRPr lang="en-US"/>
          </a:p>
        </p:txBody>
      </p:sp>
      <p:sp>
        <p:nvSpPr>
          <p:cNvPr id="8" name="object 9">
            <a:extLst>
              <a:ext uri="{FF2B5EF4-FFF2-40B4-BE49-F238E27FC236}">
                <a16:creationId xmlns:a16="http://schemas.microsoft.com/office/drawing/2014/main" id="{EEE12B02-F83C-EE22-51AA-8DB85C11B023}"/>
              </a:ext>
            </a:extLst>
          </p:cNvPr>
          <p:cNvSpPr txBox="1"/>
          <p:nvPr userDrawn="1"/>
        </p:nvSpPr>
        <p:spPr>
          <a:xfrm>
            <a:off x="466368" y="652823"/>
            <a:ext cx="7316918"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r>
              <a:rPr lang="en-US" sz="2400">
                <a:latin typeface="Poppins" panose="00000500000000000000" pitchFamily="2" charset="0"/>
                <a:cs typeface="Poppins" panose="00000500000000000000" pitchFamily="2" charset="0"/>
              </a:rPr>
              <a:t>The largest independent innovation, education, and training event for Microsoft Biz Apps</a:t>
            </a:r>
          </a:p>
        </p:txBody>
      </p:sp>
      <p:sp>
        <p:nvSpPr>
          <p:cNvPr id="10" name="object 4">
            <a:extLst>
              <a:ext uri="{FF2B5EF4-FFF2-40B4-BE49-F238E27FC236}">
                <a16:creationId xmlns:a16="http://schemas.microsoft.com/office/drawing/2014/main" id="{B3D165BB-366E-FF38-B8DA-3AF941C1841F}"/>
              </a:ext>
            </a:extLst>
          </p:cNvPr>
          <p:cNvSpPr/>
          <p:nvPr userDrawn="1"/>
        </p:nvSpPr>
        <p:spPr>
          <a:xfrm>
            <a:off x="431123" y="2331509"/>
            <a:ext cx="96228" cy="494787"/>
          </a:xfrm>
          <a:prstGeom prst="rect">
            <a:avLst/>
          </a:prstGeom>
          <a:solidFill>
            <a:srgbClr val="E88C24"/>
          </a:solidFill>
          <a:ln w="12700">
            <a:miter lim="400000"/>
          </a:ln>
        </p:spPr>
        <p:txBody>
          <a:bodyPr lIns="46629" rIns="46629"/>
          <a:lstStyle/>
          <a:p>
            <a:endParaRPr sz="1836"/>
          </a:p>
        </p:txBody>
      </p:sp>
      <p:sp>
        <p:nvSpPr>
          <p:cNvPr id="11" name="object 10">
            <a:extLst>
              <a:ext uri="{FF2B5EF4-FFF2-40B4-BE49-F238E27FC236}">
                <a16:creationId xmlns:a16="http://schemas.microsoft.com/office/drawing/2014/main" id="{8B820B61-2594-56BE-784C-A8565846E223}"/>
              </a:ext>
            </a:extLst>
          </p:cNvPr>
          <p:cNvSpPr txBox="1"/>
          <p:nvPr userDrawn="1"/>
        </p:nvSpPr>
        <p:spPr>
          <a:xfrm>
            <a:off x="2446337" y="6760838"/>
            <a:ext cx="2737970" cy="2080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953">
              <a:spcBef>
                <a:spcPts val="102"/>
              </a:spcBef>
              <a:defRPr sz="1300" spc="215">
                <a:solidFill>
                  <a:srgbClr val="3C474C"/>
                </a:solidFill>
                <a:latin typeface="Lucida Sans Unicode"/>
                <a:ea typeface="Lucida Sans Unicode"/>
                <a:cs typeface="Lucida Sans Unicode"/>
                <a:sym typeface="Lucida Sans Unicode"/>
              </a:defRPr>
            </a:pPr>
            <a:r>
              <a:rPr sz="1326" baseline="0">
                <a:solidFill>
                  <a:schemeClr val="bg1"/>
                </a:solidFill>
              </a:rPr>
              <a:t>@</a:t>
            </a:r>
            <a:r>
              <a:rPr sz="1326" spc="-66" baseline="0">
                <a:solidFill>
                  <a:schemeClr val="bg1"/>
                </a:solidFill>
              </a:rPr>
              <a:t> </a:t>
            </a:r>
            <a:r>
              <a:rPr sz="1326" spc="-51" baseline="0">
                <a:solidFill>
                  <a:schemeClr val="bg1"/>
                </a:solidFill>
              </a:rPr>
              <a:t>202</a:t>
            </a:r>
            <a:r>
              <a:rPr lang="en-US" sz="1326" spc="-51" baseline="0">
                <a:solidFill>
                  <a:schemeClr val="bg1"/>
                </a:solidFill>
              </a:rPr>
              <a:t>4</a:t>
            </a:r>
            <a:r>
              <a:rPr sz="1326" spc="-66" baseline="0">
                <a:solidFill>
                  <a:schemeClr val="bg1"/>
                </a:solidFill>
              </a:rPr>
              <a:t> </a:t>
            </a:r>
            <a:r>
              <a:rPr sz="1326" spc="61" baseline="0">
                <a:solidFill>
                  <a:schemeClr val="bg1"/>
                </a:solidFill>
              </a:rPr>
              <a:t>Dynamic</a:t>
            </a:r>
            <a:r>
              <a:rPr sz="1326" spc="-66" baseline="0">
                <a:solidFill>
                  <a:schemeClr val="bg1"/>
                </a:solidFill>
              </a:rPr>
              <a:t> </a:t>
            </a:r>
            <a:r>
              <a:rPr sz="1326" spc="41" baseline="0">
                <a:solidFill>
                  <a:schemeClr val="bg1"/>
                </a:solidFill>
              </a:rPr>
              <a:t>Communities</a:t>
            </a:r>
          </a:p>
        </p:txBody>
      </p:sp>
      <p:pic>
        <p:nvPicPr>
          <p:cNvPr id="4" name="Picture 3">
            <a:extLst>
              <a:ext uri="{FF2B5EF4-FFF2-40B4-BE49-F238E27FC236}">
                <a16:creationId xmlns:a16="http://schemas.microsoft.com/office/drawing/2014/main" id="{5B809A18-CADB-A7A0-34E2-48FA8D75A153}"/>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72004230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pic>
        <p:nvPicPr>
          <p:cNvPr id="3" name="Picture 2" descr="A blue and orange corner with a white background&#10;&#10;Description automatically generated">
            <a:extLst>
              <a:ext uri="{FF2B5EF4-FFF2-40B4-BE49-F238E27FC236}">
                <a16:creationId xmlns:a16="http://schemas.microsoft.com/office/drawing/2014/main" id="{AFEECD54-600D-F37C-EE69-A8640CAD985F}"/>
              </a:ext>
            </a:extLst>
          </p:cNvPr>
          <p:cNvPicPr>
            <a:picLocks noChangeAspect="1"/>
          </p:cNvPicPr>
          <p:nvPr userDrawn="1"/>
        </p:nvPicPr>
        <p:blipFill>
          <a:blip r:embed="rId2"/>
          <a:stretch>
            <a:fillRect/>
          </a:stretch>
        </p:blipFill>
        <p:spPr>
          <a:xfrm>
            <a:off x="-1" y="1089"/>
            <a:ext cx="12438415" cy="6993435"/>
          </a:xfrm>
          <a:prstGeom prst="rect">
            <a:avLst/>
          </a:prstGeom>
        </p:spPr>
      </p:pic>
      <p:sp>
        <p:nvSpPr>
          <p:cNvPr id="9" name="object 10">
            <a:extLst>
              <a:ext uri="{FF2B5EF4-FFF2-40B4-BE49-F238E27FC236}">
                <a16:creationId xmlns:a16="http://schemas.microsoft.com/office/drawing/2014/main" id="{D53E30DB-3424-A7B3-DD4B-ECDCD1F473EA}"/>
              </a:ext>
            </a:extLst>
          </p:cNvPr>
          <p:cNvSpPr txBox="1"/>
          <p:nvPr userDrawn="1"/>
        </p:nvSpPr>
        <p:spPr>
          <a:xfrm>
            <a:off x="2446337" y="6760838"/>
            <a:ext cx="2737970" cy="2080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953">
              <a:spcBef>
                <a:spcPts val="102"/>
              </a:spcBef>
              <a:defRPr sz="1300" spc="215">
                <a:solidFill>
                  <a:srgbClr val="3C474C"/>
                </a:solidFill>
                <a:latin typeface="Lucida Sans Unicode"/>
                <a:ea typeface="Lucida Sans Unicode"/>
                <a:cs typeface="Lucida Sans Unicode"/>
                <a:sym typeface="Lucida Sans Unicode"/>
              </a:defRPr>
            </a:pPr>
            <a:r>
              <a:rPr sz="1326" baseline="0">
                <a:solidFill>
                  <a:schemeClr val="bg1"/>
                </a:solidFill>
              </a:rPr>
              <a:t>@</a:t>
            </a:r>
            <a:r>
              <a:rPr sz="1326" spc="-66" baseline="0">
                <a:solidFill>
                  <a:schemeClr val="bg1"/>
                </a:solidFill>
              </a:rPr>
              <a:t> </a:t>
            </a:r>
            <a:r>
              <a:rPr sz="1326" spc="-51" baseline="0">
                <a:solidFill>
                  <a:schemeClr val="bg1"/>
                </a:solidFill>
              </a:rPr>
              <a:t>202</a:t>
            </a:r>
            <a:r>
              <a:rPr lang="en-US" sz="1326" spc="-51" baseline="0">
                <a:solidFill>
                  <a:schemeClr val="bg1"/>
                </a:solidFill>
              </a:rPr>
              <a:t>4</a:t>
            </a:r>
            <a:r>
              <a:rPr sz="1326" spc="-66" baseline="0">
                <a:solidFill>
                  <a:schemeClr val="bg1"/>
                </a:solidFill>
              </a:rPr>
              <a:t> </a:t>
            </a:r>
            <a:r>
              <a:rPr sz="1326" spc="61" baseline="0">
                <a:solidFill>
                  <a:schemeClr val="bg1"/>
                </a:solidFill>
              </a:rPr>
              <a:t>Dynamic</a:t>
            </a:r>
            <a:r>
              <a:rPr sz="1326" spc="-66" baseline="0">
                <a:solidFill>
                  <a:schemeClr val="bg1"/>
                </a:solidFill>
              </a:rPr>
              <a:t> </a:t>
            </a:r>
            <a:r>
              <a:rPr sz="1326" spc="41" baseline="0">
                <a:solidFill>
                  <a:schemeClr val="bg1"/>
                </a:solidFill>
              </a:rPr>
              <a:t>Communities</a:t>
            </a:r>
          </a:p>
        </p:txBody>
      </p:sp>
      <p:sp>
        <p:nvSpPr>
          <p:cNvPr id="10" name="object 8">
            <a:extLst>
              <a:ext uri="{FF2B5EF4-FFF2-40B4-BE49-F238E27FC236}">
                <a16:creationId xmlns:a16="http://schemas.microsoft.com/office/drawing/2014/main" id="{28E884E9-8151-D4F3-956D-80BE3F8721D9}"/>
              </a:ext>
            </a:extLst>
          </p:cNvPr>
          <p:cNvSpPr/>
          <p:nvPr userDrawn="1"/>
        </p:nvSpPr>
        <p:spPr>
          <a:xfrm>
            <a:off x="580899" y="2043488"/>
            <a:ext cx="96228" cy="1246050"/>
          </a:xfrm>
          <a:prstGeom prst="rect">
            <a:avLst/>
          </a:prstGeom>
          <a:solidFill>
            <a:srgbClr val="E88C24"/>
          </a:solidFill>
          <a:ln w="12700">
            <a:miter lim="400000"/>
          </a:ln>
        </p:spPr>
        <p:txBody>
          <a:bodyPr lIns="46629" rIns="46629"/>
          <a:lstStyle/>
          <a:p>
            <a:endParaRPr sz="1836"/>
          </a:p>
        </p:txBody>
      </p:sp>
      <p:sp>
        <p:nvSpPr>
          <p:cNvPr id="13" name="TextBox 12">
            <a:extLst>
              <a:ext uri="{FF2B5EF4-FFF2-40B4-BE49-F238E27FC236}">
                <a16:creationId xmlns:a16="http://schemas.microsoft.com/office/drawing/2014/main" id="{D0A10028-72AC-53E2-41A9-93F66C4F0D92}"/>
              </a:ext>
            </a:extLst>
          </p:cNvPr>
          <p:cNvSpPr txBox="1"/>
          <p:nvPr userDrawn="1"/>
        </p:nvSpPr>
        <p:spPr>
          <a:xfrm>
            <a:off x="871322" y="1922300"/>
            <a:ext cx="4656520" cy="1488424"/>
          </a:xfrm>
          <a:prstGeom prst="rect">
            <a:avLst/>
          </a:prstGeom>
          <a:ln w="12700">
            <a:miter lim="400000"/>
          </a:ln>
        </p:spPr>
        <p:txBody>
          <a:bodyPr lIns="0" tIns="0" rIns="0" bIns="0"/>
          <a:lstStyle>
            <a:lvl1pPr lvl="0" indent="12700" eaLnBrk="1" hangingPunct="1">
              <a:spcBef>
                <a:spcPts val="100"/>
              </a:spcBef>
              <a:defRPr sz="4400" b="1" spc="-200">
                <a:solidFill>
                  <a:srgbClr val="273472"/>
                </a:solidFill>
                <a:latin typeface="Verdana"/>
                <a:ea typeface="Verdana"/>
                <a:cs typeface="Verdana"/>
                <a:sym typeface="Verdana"/>
              </a:defRPr>
            </a:lvl1pPr>
            <a:lvl2pPr>
              <a:defRPr sz="4400" b="1">
                <a:solidFill>
                  <a:srgbClr val="273472"/>
                </a:solidFill>
                <a:latin typeface="Verdana"/>
                <a:ea typeface="Verdana"/>
                <a:cs typeface="Verdana"/>
                <a:sym typeface="Verdana"/>
              </a:defRPr>
            </a:lvl2pPr>
            <a:lvl3pPr>
              <a:defRPr sz="4400" b="1">
                <a:solidFill>
                  <a:srgbClr val="273472"/>
                </a:solidFill>
                <a:latin typeface="Verdana"/>
                <a:ea typeface="Verdana"/>
                <a:cs typeface="Verdana"/>
                <a:sym typeface="Verdana"/>
              </a:defRPr>
            </a:lvl3pPr>
            <a:lvl4pPr>
              <a:defRPr sz="4400" b="1">
                <a:solidFill>
                  <a:srgbClr val="273472"/>
                </a:solidFill>
                <a:latin typeface="Verdana"/>
                <a:ea typeface="Verdana"/>
                <a:cs typeface="Verdana"/>
                <a:sym typeface="Verdana"/>
              </a:defRPr>
            </a:lvl4pPr>
            <a:lvl5pPr>
              <a:defRPr sz="4400" b="1">
                <a:solidFill>
                  <a:srgbClr val="273472"/>
                </a:solidFill>
                <a:latin typeface="Verdana"/>
                <a:ea typeface="Verdana"/>
                <a:cs typeface="Verdana"/>
                <a:sym typeface="Verdana"/>
              </a:defRPr>
            </a:lvl5pPr>
            <a:lvl6pPr>
              <a:defRPr sz="4400" b="1">
                <a:solidFill>
                  <a:srgbClr val="273472"/>
                </a:solidFill>
                <a:latin typeface="Verdana"/>
                <a:ea typeface="Verdana"/>
                <a:cs typeface="Verdana"/>
                <a:sym typeface="Verdana"/>
              </a:defRPr>
            </a:lvl6pPr>
            <a:lvl7pPr>
              <a:defRPr sz="4400" b="1">
                <a:solidFill>
                  <a:srgbClr val="273472"/>
                </a:solidFill>
                <a:latin typeface="Verdana"/>
                <a:ea typeface="Verdana"/>
                <a:cs typeface="Verdana"/>
                <a:sym typeface="Verdana"/>
              </a:defRPr>
            </a:lvl7pPr>
            <a:lvl8pPr>
              <a:defRPr sz="4400" b="1">
                <a:solidFill>
                  <a:srgbClr val="273472"/>
                </a:solidFill>
                <a:latin typeface="Verdana"/>
                <a:ea typeface="Verdana"/>
                <a:cs typeface="Verdana"/>
                <a:sym typeface="Verdana"/>
              </a:defRPr>
            </a:lvl8pPr>
            <a:lvl9pPr>
              <a:defRPr sz="4400" b="1">
                <a:solidFill>
                  <a:srgbClr val="273472"/>
                </a:solidFill>
                <a:latin typeface="Verdana"/>
                <a:ea typeface="Verdana"/>
                <a:cs typeface="Verdana"/>
                <a:sym typeface="Verdana"/>
              </a:defRPr>
            </a:lvl9pPr>
          </a:lstStyle>
          <a:p>
            <a:pPr lvl="0"/>
            <a:r>
              <a:rPr lang="en-US" sz="4488">
                <a:sym typeface="Calibri"/>
              </a:rPr>
              <a:t>Thank you for Attending!</a:t>
            </a:r>
          </a:p>
        </p:txBody>
      </p:sp>
      <p:sp>
        <p:nvSpPr>
          <p:cNvPr id="4" name="object 9">
            <a:extLst>
              <a:ext uri="{FF2B5EF4-FFF2-40B4-BE49-F238E27FC236}">
                <a16:creationId xmlns:a16="http://schemas.microsoft.com/office/drawing/2014/main" id="{E205A04B-C58C-BC42-5E28-9F389C949012}"/>
              </a:ext>
            </a:extLst>
          </p:cNvPr>
          <p:cNvSpPr txBox="1"/>
          <p:nvPr userDrawn="1"/>
        </p:nvSpPr>
        <p:spPr>
          <a:xfrm>
            <a:off x="466368" y="652823"/>
            <a:ext cx="6250118" cy="61555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r>
              <a:rPr lang="en-US" sz="2000">
                <a:latin typeface="Poppins" panose="00000500000000000000" pitchFamily="2" charset="0"/>
                <a:cs typeface="Poppins" panose="00000500000000000000" pitchFamily="2" charset="0"/>
              </a:rPr>
              <a:t>The largest independent innovation, education, and training event for Microsoft Biz Apps</a:t>
            </a:r>
          </a:p>
        </p:txBody>
      </p:sp>
      <p:sp>
        <p:nvSpPr>
          <p:cNvPr id="5" name="object 2">
            <a:extLst>
              <a:ext uri="{FF2B5EF4-FFF2-40B4-BE49-F238E27FC236}">
                <a16:creationId xmlns:a16="http://schemas.microsoft.com/office/drawing/2014/main" id="{0852A0F6-69FE-7925-F6B0-18B7342A4A83}"/>
              </a:ext>
            </a:extLst>
          </p:cNvPr>
          <p:cNvSpPr txBox="1"/>
          <p:nvPr userDrawn="1"/>
        </p:nvSpPr>
        <p:spPr>
          <a:xfrm>
            <a:off x="9591529" y="6089369"/>
            <a:ext cx="2737970" cy="114646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L="0" marR="5181" lvl="0" indent="12953" algn="r" defTabSz="932742" rtl="0" eaLnBrk="1" fontAlgn="auto" latinLnBrk="0" hangingPunct="1">
              <a:lnSpc>
                <a:spcPct val="100000"/>
              </a:lnSpc>
              <a:spcBef>
                <a:spcPts val="306"/>
              </a:spcBef>
              <a:spcAft>
                <a:spcPts val="0"/>
              </a:spcAft>
              <a:buClrTx/>
              <a:buSzTx/>
              <a:buFontTx/>
              <a:buNone/>
              <a:tabLst/>
              <a:defRPr sz="2100" spc="85">
                <a:solidFill>
                  <a:srgbClr val="252F35"/>
                </a:solidFill>
                <a:latin typeface="Lucida Sans Unicode"/>
                <a:ea typeface="Lucida Sans Unicode"/>
                <a:cs typeface="Lucida Sans Unicode"/>
                <a:sym typeface="Lucida Sans Unicode"/>
              </a:defRPr>
            </a:pPr>
            <a:r>
              <a:rPr lang="en-US" sz="1800">
                <a:solidFill>
                  <a:schemeClr val="bg1"/>
                </a:solidFill>
              </a:rPr>
              <a:t>A Dynamics-First, ‘For User, By User’ Event</a:t>
            </a:r>
          </a:p>
          <a:p>
            <a:pPr marR="5181" indent="12953" algn="r">
              <a:lnSpc>
                <a:spcPct val="100000"/>
              </a:lnSpc>
              <a:spcBef>
                <a:spcPts val="306"/>
              </a:spcBef>
              <a:defRPr sz="2100" spc="85">
                <a:solidFill>
                  <a:srgbClr val="252F35"/>
                </a:solidFill>
                <a:latin typeface="Lucida Sans Unicode"/>
                <a:ea typeface="Lucida Sans Unicode"/>
                <a:cs typeface="Lucida Sans Unicode"/>
                <a:sym typeface="Lucida Sans Unicode"/>
              </a:defRPr>
            </a:pPr>
            <a:r>
              <a:rPr sz="1800" spc="-25" baseline="0">
                <a:solidFill>
                  <a:schemeClr val="bg1"/>
                </a:solidFill>
              </a:rPr>
              <a:t>.</a:t>
            </a:r>
          </a:p>
        </p:txBody>
      </p:sp>
      <p:pic>
        <p:nvPicPr>
          <p:cNvPr id="2" name="Picture 1">
            <a:extLst>
              <a:ext uri="{FF2B5EF4-FFF2-40B4-BE49-F238E27FC236}">
                <a16:creationId xmlns:a16="http://schemas.microsoft.com/office/drawing/2014/main" id="{42E8EE19-D4A5-89BF-DC08-BC3CB7FE8944}"/>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68893661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C52D-7A32-0C55-6FB2-F0247B91929A}"/>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7564D3-A5F1-E105-364A-C71B92B5B525}"/>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79808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 name="Picture 2" descr="A close-up of a blue and orange background&#10;&#10;Description automatically generated">
            <a:extLst>
              <a:ext uri="{FF2B5EF4-FFF2-40B4-BE49-F238E27FC236}">
                <a16:creationId xmlns:a16="http://schemas.microsoft.com/office/drawing/2014/main" id="{9224F3D1-7667-F5A2-6FAB-1EBA7C0F8F63}"/>
              </a:ext>
            </a:extLst>
          </p:cNvPr>
          <p:cNvPicPr>
            <a:picLocks noChangeAspect="1"/>
          </p:cNvPicPr>
          <p:nvPr userDrawn="1"/>
        </p:nvPicPr>
        <p:blipFill>
          <a:blip r:embed="rId2"/>
          <a:stretch>
            <a:fillRect/>
          </a:stretch>
        </p:blipFill>
        <p:spPr>
          <a:xfrm>
            <a:off x="-1" y="0"/>
            <a:ext cx="12436475" cy="6993434"/>
          </a:xfrm>
          <a:prstGeom prst="rect">
            <a:avLst/>
          </a:prstGeom>
        </p:spPr>
      </p:pic>
      <p:sp>
        <p:nvSpPr>
          <p:cNvPr id="5" name="Title Placeholder 1">
            <a:extLst>
              <a:ext uri="{FF2B5EF4-FFF2-40B4-BE49-F238E27FC236}">
                <a16:creationId xmlns:a16="http://schemas.microsoft.com/office/drawing/2014/main" id="{8647BE7B-65E1-0320-C8A6-9B9EC05A5B0F}"/>
              </a:ext>
            </a:extLst>
          </p:cNvPr>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8" name="Text Placeholder 3">
            <a:extLst>
              <a:ext uri="{FF2B5EF4-FFF2-40B4-BE49-F238E27FC236}">
                <a16:creationId xmlns:a16="http://schemas.microsoft.com/office/drawing/2014/main" id="{9389485E-3748-70B7-6A15-7D7BC8C67FFD}"/>
              </a:ext>
            </a:extLst>
          </p:cNvPr>
          <p:cNvSpPr>
            <a:spLocks noGrp="1"/>
          </p:cNvSpPr>
          <p:nvPr>
            <p:ph idx="1"/>
          </p:nvPr>
        </p:nvSpPr>
        <p:spPr>
          <a:xfrm>
            <a:off x="731836" y="1668462"/>
            <a:ext cx="10972485" cy="4190999"/>
          </a:xfrm>
          <a:prstGeom prst="rect">
            <a:avLst/>
          </a:prstGeom>
        </p:spPr>
        <p:txBody>
          <a:bodyPr vert="horz" wrap="square" lIns="146304" tIns="91440" rIns="146304" bIns="91440" rtlCol="0">
            <a:noAutofit/>
          </a:bodyPr>
          <a:lstStyle>
            <a:lvl1pPr>
              <a:defRPr baseline="0">
                <a:solidFill>
                  <a:schemeClr val="bg1">
                    <a:lumMod val="50000"/>
                  </a:schemeClr>
                </a:solidFill>
              </a:defRPr>
            </a:lvl1pPr>
            <a:lvl2pPr>
              <a:defRPr baseline="0">
                <a:solidFill>
                  <a:schemeClr val="bg1">
                    <a:lumMod val="50000"/>
                  </a:schemeClr>
                </a:solidFill>
              </a:defRPr>
            </a:lvl2pPr>
            <a:lvl3pPr>
              <a:defRPr baseline="0">
                <a:solidFill>
                  <a:schemeClr val="bg1">
                    <a:lumMod val="50000"/>
                  </a:schemeClr>
                </a:solidFill>
              </a:defRPr>
            </a:lvl3pPr>
          </a:lstStyle>
          <a:p>
            <a:pPr lvl="0"/>
            <a:r>
              <a:rPr lang="en-US"/>
              <a:t>Edit Master text styles</a:t>
            </a:r>
          </a:p>
          <a:p>
            <a:pPr lvl="1"/>
            <a:r>
              <a:rPr lang="en-US"/>
              <a:t>Second level</a:t>
            </a:r>
          </a:p>
          <a:p>
            <a:pPr lvl="2"/>
            <a:r>
              <a:rPr lang="en-US"/>
              <a:t>Third level</a:t>
            </a:r>
          </a:p>
        </p:txBody>
      </p:sp>
      <p:pic>
        <p:nvPicPr>
          <p:cNvPr id="4" name="Picture 3">
            <a:extLst>
              <a:ext uri="{FF2B5EF4-FFF2-40B4-BE49-F238E27FC236}">
                <a16:creationId xmlns:a16="http://schemas.microsoft.com/office/drawing/2014/main" id="{1A4B2A1F-346F-E426-5FCD-6CE0B300F6A9}"/>
              </a:ext>
            </a:extLst>
          </p:cNvPr>
          <p:cNvPicPr>
            <a:picLocks noChangeAspect="1"/>
          </p:cNvPicPr>
          <p:nvPr userDrawn="1"/>
        </p:nvPicPr>
        <p:blipFill>
          <a:blip r:embed="rId3"/>
          <a:stretch>
            <a:fillRect/>
          </a:stretch>
        </p:blipFill>
        <p:spPr>
          <a:xfrm>
            <a:off x="9350375" y="214270"/>
            <a:ext cx="3086100" cy="1092200"/>
          </a:xfrm>
          <a:prstGeom prst="rect">
            <a:avLst/>
          </a:prstGeom>
        </p:spPr>
      </p:pic>
      <p:sp>
        <p:nvSpPr>
          <p:cNvPr id="6" name="object 10">
            <a:extLst>
              <a:ext uri="{FF2B5EF4-FFF2-40B4-BE49-F238E27FC236}">
                <a16:creationId xmlns:a16="http://schemas.microsoft.com/office/drawing/2014/main" id="{E0839425-C7BA-9D40-5A68-DEF9E707DF47}"/>
              </a:ext>
            </a:extLst>
          </p:cNvPr>
          <p:cNvSpPr txBox="1"/>
          <p:nvPr userDrawn="1"/>
        </p:nvSpPr>
        <p:spPr>
          <a:xfrm>
            <a:off x="9732128" y="6602782"/>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baseline="0">
                <a:solidFill>
                  <a:schemeClr val="tx1"/>
                </a:solidFill>
              </a:rPr>
              <a:t>@</a:t>
            </a:r>
            <a:r>
              <a:rPr spc="-65" baseline="0">
                <a:solidFill>
                  <a:schemeClr val="tx1"/>
                </a:solidFill>
              </a:rPr>
              <a:t> </a:t>
            </a:r>
            <a:r>
              <a:rPr spc="-50" baseline="0">
                <a:solidFill>
                  <a:schemeClr val="tx1"/>
                </a:solidFill>
              </a:rPr>
              <a:t>202</a:t>
            </a:r>
            <a:r>
              <a:rPr lang="en-US" spc="-50" baseline="0">
                <a:solidFill>
                  <a:schemeClr val="tx1"/>
                </a:solidFill>
              </a:rPr>
              <a:t>4</a:t>
            </a:r>
            <a:r>
              <a:rPr spc="-65" baseline="0">
                <a:solidFill>
                  <a:schemeClr val="tx1"/>
                </a:solidFill>
              </a:rPr>
              <a:t> </a:t>
            </a:r>
            <a:r>
              <a:rPr spc="60" baseline="0">
                <a:solidFill>
                  <a:schemeClr val="tx1"/>
                </a:solidFill>
              </a:rPr>
              <a:t>Dynamic</a:t>
            </a:r>
            <a:r>
              <a:rPr spc="-65" baseline="0">
                <a:solidFill>
                  <a:schemeClr val="tx1"/>
                </a:solidFill>
              </a:rPr>
              <a:t> </a:t>
            </a:r>
            <a:r>
              <a:rPr spc="40" baseline="0">
                <a:solidFill>
                  <a:schemeClr val="tx1"/>
                </a:solidFill>
              </a:rPr>
              <a:t>Communities</a:t>
            </a:r>
          </a:p>
        </p:txBody>
      </p:sp>
    </p:spTree>
    <p:extLst>
      <p:ext uri="{BB962C8B-B14F-4D97-AF65-F5344CB8AC3E}">
        <p14:creationId xmlns:p14="http://schemas.microsoft.com/office/powerpoint/2010/main" val="3879918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imary2 with bullets">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DAB300-83A5-C8A6-8997-8AA97222B8F9}"/>
              </a:ext>
            </a:extLst>
          </p:cNvPr>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3" name="Text Placeholder 3">
            <a:extLst>
              <a:ext uri="{FF2B5EF4-FFF2-40B4-BE49-F238E27FC236}">
                <a16:creationId xmlns:a16="http://schemas.microsoft.com/office/drawing/2014/main" id="{A79A92AF-199F-1976-F0A5-D1F4A01045FD}"/>
              </a:ext>
            </a:extLst>
          </p:cNvPr>
          <p:cNvSpPr>
            <a:spLocks noGrp="1"/>
          </p:cNvSpPr>
          <p:nvPr>
            <p:ph idx="1" hasCustomPrompt="1"/>
          </p:nvPr>
        </p:nvSpPr>
        <p:spPr>
          <a:xfrm>
            <a:off x="731836" y="1668462"/>
            <a:ext cx="10972485" cy="4190999"/>
          </a:xfrm>
          <a:prstGeom prst="rect">
            <a:avLst/>
          </a:prstGeom>
        </p:spPr>
        <p:txBody>
          <a:bodyPr vert="horz" wrap="square" lIns="146304" tIns="91440" rIns="146304" bIns="91440" rtlCol="0">
            <a:noAutofit/>
          </a:bodyPr>
          <a:lstStyle>
            <a:lvl1pPr>
              <a:defRPr baseline="0">
                <a:solidFill>
                  <a:srgbClr val="000000"/>
                </a:solidFill>
              </a:defRPr>
            </a:lvl1pPr>
            <a:lvl2pPr>
              <a:defRPr baseline="0">
                <a:solidFill>
                  <a:srgbClr val="000000"/>
                </a:solidFill>
              </a:defRPr>
            </a:lvl2pPr>
            <a:lvl3pPr>
              <a:defRPr baseline="0">
                <a:solidFill>
                  <a:srgbClr val="000000"/>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9805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ith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4" name="Text Placeholder 3"/>
          <p:cNvSpPr>
            <a:spLocks noGrp="1"/>
          </p:cNvSpPr>
          <p:nvPr>
            <p:ph type="body" sz="quarter" idx="10"/>
          </p:nvPr>
        </p:nvSpPr>
        <p:spPr>
          <a:xfrm>
            <a:off x="739689" y="1668462"/>
            <a:ext cx="5021348" cy="4191000"/>
          </a:xfrm>
        </p:spPr>
        <p:txBody>
          <a:bodyPr wrap="square">
            <a:noAutofit/>
          </a:bodyPr>
          <a:lstStyle>
            <a:lvl1pPr marL="0" indent="0">
              <a:spcBef>
                <a:spcPts val="1224"/>
              </a:spcBef>
              <a:buClr>
                <a:schemeClr val="tx1"/>
              </a:buClr>
              <a:buFont typeface="Wingdings" pitchFamily="2" charset="2"/>
              <a:buNone/>
              <a:defRPr sz="3200" baseline="0">
                <a:solidFill>
                  <a:srgbClr val="000000"/>
                </a:solidFill>
              </a:defRPr>
            </a:lvl1pPr>
            <a:lvl2pPr marL="0" indent="0">
              <a:buNone/>
              <a:defRPr sz="2000" baseline="0">
                <a:solidFill>
                  <a:srgbClr val="000000"/>
                </a:solidFill>
              </a:defRPr>
            </a:lvl2pPr>
            <a:lvl3pPr marL="231775" indent="0">
              <a:buNone/>
              <a:tabLst/>
              <a:defRPr sz="2000" baseline="0">
                <a:solidFill>
                  <a:srgbClr val="000000"/>
                </a:solidFill>
              </a:defRPr>
            </a:lvl3pPr>
            <a:lvl4pPr marL="460375" indent="0">
              <a:buNone/>
              <a:defRPr baseline="0">
                <a:solidFill>
                  <a:srgbClr val="000000"/>
                </a:solidFill>
              </a:defRPr>
            </a:lvl4pPr>
            <a:lvl5pPr marL="685800" indent="0">
              <a:buNone/>
              <a:tabLst/>
              <a:defRPr baseline="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18237" y="1668462"/>
            <a:ext cx="5486400" cy="4191000"/>
          </a:xfrm>
        </p:spPr>
        <p:txBody>
          <a:bodyPr wrap="square">
            <a:noAutofit/>
          </a:bodyPr>
          <a:lstStyle>
            <a:lvl1pPr marL="0" indent="0">
              <a:spcBef>
                <a:spcPts val="1224"/>
              </a:spcBef>
              <a:buClr>
                <a:schemeClr val="tx1"/>
              </a:buClr>
              <a:buFont typeface="Wingdings" pitchFamily="2" charset="2"/>
              <a:buNone/>
              <a:defRPr sz="3200" baseline="0">
                <a:solidFill>
                  <a:srgbClr val="000000"/>
                </a:solidFill>
              </a:defRPr>
            </a:lvl1pPr>
            <a:lvl2pPr marL="0" indent="0">
              <a:buNone/>
              <a:defRPr sz="2000" baseline="0">
                <a:solidFill>
                  <a:srgbClr val="000000"/>
                </a:solidFill>
              </a:defRPr>
            </a:lvl2pPr>
            <a:lvl3pPr marL="231775" indent="0">
              <a:buNone/>
              <a:tabLst/>
              <a:defRPr sz="2000" baseline="0">
                <a:solidFill>
                  <a:srgbClr val="000000"/>
                </a:solidFill>
              </a:defRPr>
            </a:lvl3pPr>
            <a:lvl4pPr marL="460375" indent="0">
              <a:buNone/>
              <a:defRPr baseline="0">
                <a:solidFill>
                  <a:srgbClr val="000000"/>
                </a:solidFill>
              </a:defRPr>
            </a:lvl4pPr>
            <a:lvl5pPr marL="685800" indent="0">
              <a:buNone/>
              <a:tabLst/>
              <a:defRPr baseline="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2125662"/>
            <a:ext cx="7315200" cy="2286000"/>
          </a:xfrm>
          <a:noFill/>
        </p:spPr>
        <p:txBody>
          <a:bodyPr wrap="square" tIns="91440" bIns="91440" anchor="t" anchorCtr="0">
            <a:noAutofit/>
          </a:bodyPr>
          <a:lstStyle>
            <a:lvl1pPr>
              <a:defRPr sz="4400" b="1" i="0" spc="-100" baseline="0">
                <a:solidFill>
                  <a:srgbClr val="1E275C"/>
                </a:solidFill>
                <a:latin typeface="Segoe" panose="020B0502040200020203" pitchFamily="34" charset="77"/>
              </a:defRPr>
            </a:lvl1pPr>
          </a:lstStyle>
          <a:p>
            <a:r>
              <a:rPr lang="en-US"/>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de example">
    <p:bg>
      <p:bgPr>
        <a:solidFill>
          <a:schemeClr val="bg1"/>
        </a:solidFill>
        <a:effectLst/>
      </p:bgPr>
    </p:bg>
    <p:spTree>
      <p:nvGrpSpPr>
        <p:cNvPr id="1" name=""/>
        <p:cNvGrpSpPr/>
        <p:nvPr/>
      </p:nvGrpSpPr>
      <p:grpSpPr>
        <a:xfrm>
          <a:off x="0" y="0"/>
          <a:ext cx="0" cy="0"/>
          <a:chOff x="0" y="0"/>
          <a:chExt cx="0" cy="0"/>
        </a:xfrm>
      </p:grpSpPr>
      <p:pic>
        <p:nvPicPr>
          <p:cNvPr id="4" name="object 3" descr="object 3">
            <a:extLst>
              <a:ext uri="{FF2B5EF4-FFF2-40B4-BE49-F238E27FC236}">
                <a16:creationId xmlns:a16="http://schemas.microsoft.com/office/drawing/2014/main" id="{A5D03D5E-93BB-8906-4997-A84B5DF91C60}"/>
              </a:ext>
            </a:extLst>
          </p:cNvPr>
          <p:cNvPicPr>
            <a:picLocks noChangeAspect="1"/>
          </p:cNvPicPr>
          <p:nvPr userDrawn="1"/>
        </p:nvPicPr>
        <p:blipFill rotWithShape="1">
          <a:blip r:embed="rId2"/>
          <a:srcRect t="80014"/>
          <a:stretch/>
        </p:blipFill>
        <p:spPr>
          <a:xfrm>
            <a:off x="0" y="6049961"/>
            <a:ext cx="12462953" cy="944564"/>
          </a:xfrm>
          <a:prstGeom prst="rect">
            <a:avLst/>
          </a:prstGeom>
          <a:ln w="12700" cap="flat">
            <a:noFill/>
            <a:miter lim="400000"/>
          </a:ln>
          <a:effectLst/>
        </p:spPr>
      </p:pic>
      <p:sp>
        <p:nvSpPr>
          <p:cNvPr id="6" name="object 10">
            <a:extLst>
              <a:ext uri="{FF2B5EF4-FFF2-40B4-BE49-F238E27FC236}">
                <a16:creationId xmlns:a16="http://schemas.microsoft.com/office/drawing/2014/main" id="{3F3FC02D-4163-99D0-F7E6-842667F226E2}"/>
              </a:ext>
            </a:extLst>
          </p:cNvPr>
          <p:cNvSpPr txBox="1"/>
          <p:nvPr userDrawn="1"/>
        </p:nvSpPr>
        <p:spPr>
          <a:xfrm>
            <a:off x="713677" y="6469062"/>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a:solidFill>
                  <a:schemeClr val="bg1"/>
                </a:solidFill>
              </a:rPr>
              <a:t>@</a:t>
            </a:r>
            <a:r>
              <a:rPr spc="-65">
                <a:solidFill>
                  <a:schemeClr val="bg1"/>
                </a:solidFill>
              </a:rPr>
              <a:t> </a:t>
            </a:r>
            <a:r>
              <a:rPr spc="-50">
                <a:solidFill>
                  <a:schemeClr val="bg1"/>
                </a:solidFill>
              </a:rPr>
              <a:t>202</a:t>
            </a:r>
            <a:r>
              <a:rPr lang="en-US" spc="-50">
                <a:solidFill>
                  <a:schemeClr val="bg1"/>
                </a:solidFill>
              </a:rPr>
              <a:t>4</a:t>
            </a:r>
            <a:r>
              <a:rPr spc="-65">
                <a:solidFill>
                  <a:schemeClr val="bg1"/>
                </a:solidFill>
              </a:rPr>
              <a:t> </a:t>
            </a:r>
            <a:r>
              <a:rPr spc="60">
                <a:solidFill>
                  <a:schemeClr val="bg1"/>
                </a:solidFill>
              </a:rPr>
              <a:t>Dynamic</a:t>
            </a:r>
            <a:r>
              <a:rPr spc="-65">
                <a:solidFill>
                  <a:schemeClr val="bg1"/>
                </a:solidFill>
              </a:rPr>
              <a:t> </a:t>
            </a:r>
            <a:r>
              <a:rPr spc="40">
                <a:solidFill>
                  <a:schemeClr val="bg1"/>
                </a:solidFill>
              </a:rPr>
              <a:t>Communities</a:t>
            </a:r>
          </a:p>
        </p:txBody>
      </p:sp>
      <p:pic>
        <p:nvPicPr>
          <p:cNvPr id="2" name="Picture 1">
            <a:extLst>
              <a:ext uri="{FF2B5EF4-FFF2-40B4-BE49-F238E27FC236}">
                <a16:creationId xmlns:a16="http://schemas.microsoft.com/office/drawing/2014/main" id="{DD974097-9BF6-68D5-0533-DFB569618617}"/>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35285602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Content">
    <p:bg>
      <p:bgPr>
        <a:solidFill>
          <a:schemeClr val="bg1"/>
        </a:solidFill>
        <a:effectLst/>
      </p:bgPr>
    </p:bg>
    <p:spTree>
      <p:nvGrpSpPr>
        <p:cNvPr id="1" name=""/>
        <p:cNvGrpSpPr/>
        <p:nvPr/>
      </p:nvGrpSpPr>
      <p:grpSpPr>
        <a:xfrm>
          <a:off x="0" y="0"/>
          <a:ext cx="0" cy="0"/>
          <a:chOff x="0" y="0"/>
          <a:chExt cx="0" cy="0"/>
        </a:xfrm>
      </p:grpSpPr>
      <p:pic>
        <p:nvPicPr>
          <p:cNvPr id="4" name="object 3" descr="object 3">
            <a:extLst>
              <a:ext uri="{FF2B5EF4-FFF2-40B4-BE49-F238E27FC236}">
                <a16:creationId xmlns:a16="http://schemas.microsoft.com/office/drawing/2014/main" id="{A5D03D5E-93BB-8906-4997-A84B5DF91C60}"/>
              </a:ext>
            </a:extLst>
          </p:cNvPr>
          <p:cNvPicPr>
            <a:picLocks noChangeAspect="1"/>
          </p:cNvPicPr>
          <p:nvPr userDrawn="1"/>
        </p:nvPicPr>
        <p:blipFill rotWithShape="1">
          <a:blip r:embed="rId2"/>
          <a:srcRect t="80014"/>
          <a:stretch/>
        </p:blipFill>
        <p:spPr>
          <a:xfrm>
            <a:off x="0" y="6049961"/>
            <a:ext cx="12462953" cy="944564"/>
          </a:xfrm>
          <a:prstGeom prst="rect">
            <a:avLst/>
          </a:prstGeom>
          <a:ln w="12700" cap="flat">
            <a:noFill/>
            <a:miter lim="400000"/>
          </a:ln>
          <a:effectLst/>
        </p:spPr>
      </p:pic>
      <p:sp>
        <p:nvSpPr>
          <p:cNvPr id="6" name="object 10">
            <a:extLst>
              <a:ext uri="{FF2B5EF4-FFF2-40B4-BE49-F238E27FC236}">
                <a16:creationId xmlns:a16="http://schemas.microsoft.com/office/drawing/2014/main" id="{3F3FC02D-4163-99D0-F7E6-842667F226E2}"/>
              </a:ext>
            </a:extLst>
          </p:cNvPr>
          <p:cNvSpPr txBox="1"/>
          <p:nvPr userDrawn="1"/>
        </p:nvSpPr>
        <p:spPr>
          <a:xfrm>
            <a:off x="713677" y="6469062"/>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a:solidFill>
                  <a:schemeClr val="bg1"/>
                </a:solidFill>
              </a:rPr>
              <a:t>@</a:t>
            </a:r>
            <a:r>
              <a:rPr spc="-65">
                <a:solidFill>
                  <a:schemeClr val="bg1"/>
                </a:solidFill>
              </a:rPr>
              <a:t> </a:t>
            </a:r>
            <a:r>
              <a:rPr spc="-50">
                <a:solidFill>
                  <a:schemeClr val="bg1"/>
                </a:solidFill>
              </a:rPr>
              <a:t>202</a:t>
            </a:r>
            <a:r>
              <a:rPr lang="en-US" spc="-50">
                <a:solidFill>
                  <a:schemeClr val="bg1"/>
                </a:solidFill>
              </a:rPr>
              <a:t>4</a:t>
            </a:r>
            <a:r>
              <a:rPr spc="-65">
                <a:solidFill>
                  <a:schemeClr val="bg1"/>
                </a:solidFill>
              </a:rPr>
              <a:t> </a:t>
            </a:r>
            <a:r>
              <a:rPr spc="60">
                <a:solidFill>
                  <a:schemeClr val="bg1"/>
                </a:solidFill>
              </a:rPr>
              <a:t>Dynamic</a:t>
            </a:r>
            <a:r>
              <a:rPr spc="-65">
                <a:solidFill>
                  <a:schemeClr val="bg1"/>
                </a:solidFill>
              </a:rPr>
              <a:t> </a:t>
            </a:r>
            <a:r>
              <a:rPr spc="40">
                <a:solidFill>
                  <a:schemeClr val="bg1"/>
                </a:solidFill>
              </a:rPr>
              <a:t>Communities</a:t>
            </a:r>
          </a:p>
        </p:txBody>
      </p:sp>
      <p:sp>
        <p:nvSpPr>
          <p:cNvPr id="3" name="Title 2">
            <a:extLst>
              <a:ext uri="{FF2B5EF4-FFF2-40B4-BE49-F238E27FC236}">
                <a16:creationId xmlns:a16="http://schemas.microsoft.com/office/drawing/2014/main" id="{45969C0B-617D-29BE-69D1-96DCD556DE15}"/>
              </a:ext>
            </a:extLst>
          </p:cNvPr>
          <p:cNvSpPr>
            <a:spLocks noGrp="1"/>
          </p:cNvSpPr>
          <p:nvPr>
            <p:ph type="title" hasCustomPrompt="1"/>
          </p:nvPr>
        </p:nvSpPr>
        <p:spPr>
          <a:xfrm>
            <a:off x="713677" y="459009"/>
            <a:ext cx="10972484" cy="712249"/>
          </a:xfrm>
        </p:spPr>
        <p:txBody>
          <a:bodyPr/>
          <a:lstStyle>
            <a:lvl1pPr>
              <a:defRPr/>
            </a:lvl1pPr>
          </a:lstStyle>
          <a:p>
            <a:r>
              <a:rPr lang="en-US"/>
              <a:t>Title</a:t>
            </a:r>
          </a:p>
        </p:txBody>
      </p:sp>
      <p:sp>
        <p:nvSpPr>
          <p:cNvPr id="7" name="Text Placeholder 6">
            <a:extLst>
              <a:ext uri="{FF2B5EF4-FFF2-40B4-BE49-F238E27FC236}">
                <a16:creationId xmlns:a16="http://schemas.microsoft.com/office/drawing/2014/main" id="{B19BD2D9-3E59-9AC9-5C71-E4D386FAEFA0}"/>
              </a:ext>
            </a:extLst>
          </p:cNvPr>
          <p:cNvSpPr>
            <a:spLocks noGrp="1"/>
          </p:cNvSpPr>
          <p:nvPr>
            <p:ph type="body" sz="quarter" idx="10" hasCustomPrompt="1"/>
          </p:nvPr>
        </p:nvSpPr>
        <p:spPr>
          <a:xfrm>
            <a:off x="713361" y="1595360"/>
            <a:ext cx="10972800" cy="4035501"/>
          </a:xfrm>
        </p:spPr>
        <p:txBody>
          <a:bodyPr/>
          <a:lstStyle>
            <a:lvl1pPr>
              <a:defRPr sz="2800"/>
            </a:lvl1pPr>
            <a:lvl2pPr>
              <a:defRPr sz="2400"/>
            </a:lvl2pPr>
            <a:lvl3pPr>
              <a:defRPr sz="2000"/>
            </a:lvl3pPr>
          </a:lstStyle>
          <a:p>
            <a:pPr lvl="0"/>
            <a:r>
              <a:rPr lang="en-US"/>
              <a:t>First Level</a:t>
            </a:r>
          </a:p>
          <a:p>
            <a:pPr lvl="1"/>
            <a:r>
              <a:rPr lang="en-US" sz="2400"/>
              <a:t>Second Level</a:t>
            </a:r>
          </a:p>
          <a:p>
            <a:pPr lvl="2"/>
            <a:r>
              <a:rPr lang="en-US" sz="2000"/>
              <a:t>Third Level</a:t>
            </a:r>
          </a:p>
          <a:p>
            <a:pPr lvl="3"/>
            <a:r>
              <a:rPr lang="en-US"/>
              <a:t>Fourth Level</a:t>
            </a:r>
          </a:p>
        </p:txBody>
      </p:sp>
      <p:pic>
        <p:nvPicPr>
          <p:cNvPr id="8" name="Picture 7">
            <a:extLst>
              <a:ext uri="{FF2B5EF4-FFF2-40B4-BE49-F238E27FC236}">
                <a16:creationId xmlns:a16="http://schemas.microsoft.com/office/drawing/2014/main" id="{17165A25-F545-F0E8-D06C-6484AA82E930}"/>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32498147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peaker notes">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731927" y="1668462"/>
            <a:ext cx="10972484" cy="4941350"/>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 name="Picture 19" descr="A close-up of a blue and orange background&#10;&#10;Description automatically generated">
            <a:extLst>
              <a:ext uri="{FF2B5EF4-FFF2-40B4-BE49-F238E27FC236}">
                <a16:creationId xmlns:a16="http://schemas.microsoft.com/office/drawing/2014/main" id="{8327DFD5-09A3-7CE3-FE41-528CB026D806}"/>
              </a:ext>
            </a:extLst>
          </p:cNvPr>
          <p:cNvPicPr>
            <a:picLocks noChangeAspect="1"/>
          </p:cNvPicPr>
          <p:nvPr userDrawn="1"/>
        </p:nvPicPr>
        <p:blipFill>
          <a:blip r:embed="rId14"/>
          <a:stretch>
            <a:fillRect/>
          </a:stretch>
        </p:blipFill>
        <p:spPr>
          <a:xfrm>
            <a:off x="-1" y="0"/>
            <a:ext cx="12436475" cy="6993434"/>
          </a:xfrm>
          <a:prstGeom prst="rect">
            <a:avLst/>
          </a:prstGeom>
        </p:spPr>
      </p:pic>
      <p:sp>
        <p:nvSpPr>
          <p:cNvPr id="2" name="Title Placeholder 1"/>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731836" y="1668462"/>
            <a:ext cx="10972485" cy="4190999"/>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p:txBody>
      </p:sp>
      <p:grpSp>
        <p:nvGrpSpPr>
          <p:cNvPr id="5" name="Group 4" hidden="1"/>
          <p:cNvGrpSpPr/>
          <p:nvPr userDrawn="1"/>
        </p:nvGrpSpPr>
        <p:grpSpPr>
          <a:xfrm>
            <a:off x="12619037" y="0"/>
            <a:ext cx="952400" cy="5766965"/>
            <a:chOff x="12618968" y="0"/>
            <a:chExt cx="952400" cy="5766965"/>
          </a:xfrm>
        </p:grpSpPr>
        <p:grpSp>
          <p:nvGrpSpPr>
            <p:cNvPr id="6" name="Group 5"/>
            <p:cNvGrpSpPr/>
            <p:nvPr userDrawn="1"/>
          </p:nvGrpSpPr>
          <p:grpSpPr>
            <a:xfrm rot="5400000">
              <a:off x="11582060" y="1045295"/>
              <a:ext cx="2703053" cy="629235"/>
              <a:chOff x="1586734" y="4543426"/>
              <a:chExt cx="2703053" cy="629235"/>
            </a:xfrm>
          </p:grpSpPr>
          <p:sp>
            <p:nvSpPr>
              <p:cNvPr id="14" name="Rectangle 13"/>
              <p:cNvSpPr/>
              <p:nvPr userDrawn="1"/>
            </p:nvSpPr>
            <p:spPr bwMode="auto">
              <a:xfrm>
                <a:off x="1586734" y="4543428"/>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G:0 B:77</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R:5</a:t>
                </a:r>
                <a:r>
                  <a:rPr lang="en-US" sz="500" baseline="0">
                    <a:gradFill>
                      <a:gsLst>
                        <a:gs pos="0">
                          <a:srgbClr val="FFFFFF"/>
                        </a:gs>
                        <a:gs pos="100000">
                          <a:srgbClr val="FFFFFF"/>
                        </a:gs>
                      </a:gsLst>
                      <a:lin ang="5400000" scaled="0"/>
                    </a:gradFill>
                    <a:ea typeface="Segoe UI" pitchFamily="34" charset="0"/>
                    <a:cs typeface="Segoe UI" pitchFamily="34" charset="0"/>
                  </a:rPr>
                  <a:t> G:124 B:193</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28302">
                          <a:schemeClr val="bg1"/>
                        </a:gs>
                        <a:gs pos="67000">
                          <a:schemeClr val="bg1"/>
                        </a:gs>
                      </a:gsLst>
                      <a:lin ang="5400000" scaled="1"/>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a:gradFill>
                      <a:gsLst>
                        <a:gs pos="28302">
                          <a:schemeClr val="bg1"/>
                        </a:gs>
                        <a:gs pos="67000">
                          <a:schemeClr val="bg1"/>
                        </a:gs>
                      </a:gsLst>
                      <a:lin ang="5400000" scaled="1"/>
                    </a:gradFill>
                    <a:ea typeface="Segoe UI" pitchFamily="34" charset="0"/>
                    <a:cs typeface="Segoe UI" pitchFamily="34" charset="0"/>
                  </a:rPr>
                  <a:t>R:237</a:t>
                </a:r>
                <a:r>
                  <a:rPr lang="en-US" sz="500" baseline="0">
                    <a:gradFill>
                      <a:gsLst>
                        <a:gs pos="28302">
                          <a:schemeClr val="bg1"/>
                        </a:gs>
                        <a:gs pos="67000">
                          <a:schemeClr val="bg1"/>
                        </a:gs>
                      </a:gsLst>
                      <a:lin ang="5400000" scaled="1"/>
                    </a:gradFill>
                    <a:ea typeface="Segoe UI" pitchFamily="34" charset="0"/>
                    <a:cs typeface="Segoe UI" pitchFamily="34" charset="0"/>
                  </a:rPr>
                  <a:t> G:38 B:36</a:t>
                </a:r>
                <a:endParaRPr lang="en-US" sz="500">
                  <a:gradFill>
                    <a:gsLst>
                      <a:gs pos="28302">
                        <a:schemeClr val="bg1"/>
                      </a:gs>
                      <a:gs pos="67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4717">
                          <a:schemeClr val="tx1"/>
                        </a:gs>
                        <a:gs pos="36000">
                          <a:schemeClr val="tx1"/>
                        </a:gs>
                      </a:gsLst>
                      <a:lin ang="5400000" scaled="0"/>
                    </a:gradFill>
                    <a:latin typeface="+mn-lt"/>
                    <a:ea typeface="Segoe UI" pitchFamily="34" charset="0"/>
                    <a:cs typeface="Segoe UI" pitchFamily="34" charset="0"/>
                  </a:rPr>
                  <a:t>Gold</a:t>
                </a:r>
              </a:p>
              <a:p>
                <a:pPr algn="l" defTabSz="932472" fontAlgn="base">
                  <a:lnSpc>
                    <a:spcPct val="100000"/>
                  </a:lnSpc>
                  <a:spcBef>
                    <a:spcPct val="0"/>
                  </a:spcBef>
                  <a:spcAft>
                    <a:spcPct val="0"/>
                  </a:spcAft>
                </a:pPr>
                <a:r>
                  <a:rPr lang="en-US" sz="500">
                    <a:gradFill>
                      <a:gsLst>
                        <a:gs pos="4717">
                          <a:schemeClr val="tx1"/>
                        </a:gs>
                        <a:gs pos="36000">
                          <a:schemeClr val="tx1"/>
                        </a:gs>
                      </a:gsLst>
                      <a:lin ang="5400000" scaled="0"/>
                    </a:gradFill>
                    <a:ea typeface="Segoe UI" pitchFamily="34" charset="0"/>
                    <a:cs typeface="Segoe UI" pitchFamily="34" charset="0"/>
                  </a:rPr>
                  <a:t>R:254</a:t>
                </a:r>
                <a:r>
                  <a:rPr lang="en-US" sz="500" baseline="0">
                    <a:gradFill>
                      <a:gsLst>
                        <a:gs pos="4717">
                          <a:schemeClr val="tx1"/>
                        </a:gs>
                        <a:gs pos="36000">
                          <a:schemeClr val="tx1"/>
                        </a:gs>
                      </a:gsLst>
                      <a:lin ang="5400000" scaled="0"/>
                    </a:gradFill>
                    <a:ea typeface="Segoe UI" pitchFamily="34" charset="0"/>
                    <a:cs typeface="Segoe UI" pitchFamily="34" charset="0"/>
                  </a:rPr>
                  <a:t> G:197 B:35</a:t>
                </a:r>
                <a:endParaRPr lang="en-US" sz="500">
                  <a:gradFill>
                    <a:gsLst>
                      <a:gs pos="4717">
                        <a:schemeClr val="tx1"/>
                      </a:gs>
                      <a:gs pos="36000">
                        <a:schemeClr val="tx1"/>
                      </a:gs>
                    </a:gsLst>
                    <a:lin ang="5400000" scaled="0"/>
                  </a:gradFill>
                  <a:ea typeface="Segoe UI" pitchFamily="34" charset="0"/>
                  <a:cs typeface="Segoe UI" pitchFamily="34" charset="0"/>
                </a:endParaRPr>
              </a:p>
            </p:txBody>
          </p:sp>
          <p:sp>
            <p:nvSpPr>
              <p:cNvPr id="18" name="Rectangle 17"/>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7547">
                          <a:schemeClr val="tx1"/>
                        </a:gs>
                        <a:gs pos="28302">
                          <a:schemeClr val="tx1"/>
                        </a:gs>
                      </a:gsLst>
                      <a:lin ang="5400000" scaled="0"/>
                    </a:gradFill>
                    <a:ea typeface="Segoe UI" pitchFamily="34" charset="0"/>
                    <a:cs typeface="Segoe UI" pitchFamily="34" charset="0"/>
                  </a:rPr>
                  <a:t>R:</a:t>
                </a:r>
                <a:r>
                  <a:rPr lang="en-US" sz="500" baseline="0">
                    <a:gradFill>
                      <a:gsLst>
                        <a:gs pos="7547">
                          <a:schemeClr val="tx1"/>
                        </a:gs>
                        <a:gs pos="28302">
                          <a:schemeClr val="tx1"/>
                        </a:gs>
                      </a:gsLst>
                      <a:lin ang="5400000" scaled="0"/>
                    </a:gradFill>
                    <a:ea typeface="Segoe UI" pitchFamily="34" charset="0"/>
                    <a:cs typeface="Segoe UI" pitchFamily="34" charset="0"/>
                  </a:rPr>
                  <a:t>186 G:216 B:10</a:t>
                </a:r>
                <a:endParaRPr lang="en-US" sz="500">
                  <a:gradFill>
                    <a:gsLst>
                      <a:gs pos="7547">
                        <a:schemeClr val="tx1"/>
                      </a:gs>
                      <a:gs pos="28302">
                        <a:schemeClr val="tx1"/>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6415">
                          <a:schemeClr val="bg1"/>
                        </a:gs>
                        <a:gs pos="52000">
                          <a:schemeClr val="bg1"/>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a:gradFill>
                      <a:gsLst>
                        <a:gs pos="76415">
                          <a:schemeClr val="bg1"/>
                        </a:gs>
                        <a:gs pos="52000">
                          <a:schemeClr val="bg1"/>
                        </a:gs>
                      </a:gsLst>
                      <a:lin ang="5400000" scaled="0"/>
                    </a:gradFill>
                    <a:ea typeface="Segoe UI" pitchFamily="34" charset="0"/>
                    <a:cs typeface="Segoe UI" pitchFamily="34" charset="0"/>
                  </a:rPr>
                  <a:t>R:0</a:t>
                </a:r>
                <a:r>
                  <a:rPr lang="en-US" sz="500" baseline="0">
                    <a:gradFill>
                      <a:gsLst>
                        <a:gs pos="76415">
                          <a:schemeClr val="bg1"/>
                        </a:gs>
                        <a:gs pos="52000">
                          <a:schemeClr val="bg1"/>
                        </a:gs>
                      </a:gsLst>
                      <a:lin ang="5400000" scaled="0"/>
                    </a:gradFill>
                    <a:ea typeface="Segoe UI" pitchFamily="34" charset="0"/>
                    <a:cs typeface="Segoe UI" pitchFamily="34" charset="0"/>
                  </a:rPr>
                  <a:t> G:130 B:114</a:t>
                </a:r>
                <a:endParaRPr lang="en-US" sz="500">
                  <a:gradFill>
                    <a:gsLst>
                      <a:gs pos="76415">
                        <a:schemeClr val="bg1"/>
                      </a:gs>
                      <a:gs pos="52000">
                        <a:schemeClr val="bg1"/>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a:gradFill>
                      <a:gsLst>
                        <a:gs pos="16981">
                          <a:schemeClr val="tx1"/>
                        </a:gs>
                        <a:gs pos="48000">
                          <a:schemeClr val="tx1"/>
                        </a:gs>
                      </a:gsLst>
                      <a:lin ang="5400000" scaled="0"/>
                    </a:gradFill>
                    <a:ea typeface="Segoe UI" pitchFamily="34" charset="0"/>
                    <a:cs typeface="Segoe UI" pitchFamily="34" charset="0"/>
                  </a:rPr>
                  <a:t>Light Blue</a:t>
                </a:r>
              </a:p>
              <a:p>
                <a:pPr lvl="0" defTabSz="932472" fontAlgn="base">
                  <a:lnSpc>
                    <a:spcPct val="100000"/>
                  </a:lnSpc>
                  <a:spcBef>
                    <a:spcPct val="0"/>
                  </a:spcBef>
                  <a:spcAft>
                    <a:spcPct val="0"/>
                  </a:spcAft>
                </a:pPr>
                <a:r>
                  <a:rPr lang="en-US" sz="500" b="1" baseline="0">
                    <a:gradFill>
                      <a:gsLst>
                        <a:gs pos="16981">
                          <a:schemeClr val="tx1"/>
                        </a:gs>
                        <a:gs pos="48000">
                          <a:schemeClr val="tx1"/>
                        </a:gs>
                      </a:gsLst>
                      <a:lin ang="5400000" scaled="0"/>
                    </a:gradFill>
                    <a:ea typeface="Segoe UI" pitchFamily="34" charset="0"/>
                    <a:cs typeface="Segoe UI" pitchFamily="34" charset="0"/>
                  </a:rPr>
                  <a:t>R:0 G:188 B:242</a:t>
                </a:r>
              </a:p>
            </p:txBody>
          </p:sp>
          <p:sp>
            <p:nvSpPr>
              <p:cNvPr id="12" name="Rectangle 11"/>
              <p:cNvSpPr/>
              <p:nvPr userDrawn="1"/>
            </p:nvSpPr>
            <p:spPr bwMode="auto">
              <a:xfrm>
                <a:off x="6309686" y="4543426"/>
                <a:ext cx="869930" cy="289766"/>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Teal</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a:t>
                </a:r>
                <a:r>
                  <a:rPr lang="en-US" sz="500" baseline="0">
                    <a:gradFill>
                      <a:gsLst>
                        <a:gs pos="2092">
                          <a:srgbClr val="F8F8F8"/>
                        </a:gs>
                        <a:gs pos="10042">
                          <a:srgbClr val="F8F8F8"/>
                        </a:gs>
                      </a:gsLst>
                      <a:lin ang="5400000" scaled="0"/>
                    </a:gradFill>
                    <a:ea typeface="Segoe UI" pitchFamily="34" charset="0"/>
                    <a:cs typeface="Segoe UI" pitchFamily="34" charset="0"/>
                  </a:rPr>
                  <a:t> G:75 B:80</a:t>
                </a:r>
              </a:p>
            </p:txBody>
          </p:sp>
          <p:sp>
            <p:nvSpPr>
              <p:cNvPr id="13" name="Rectangle 12"/>
              <p:cNvSpPr/>
              <p:nvPr userDrawn="1"/>
            </p:nvSpPr>
            <p:spPr bwMode="auto">
              <a:xfrm>
                <a:off x="4476564"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2830">
                          <a:schemeClr val="bg2">
                            <a:lumMod val="10000"/>
                          </a:schemeClr>
                        </a:gs>
                        <a:gs pos="16981">
                          <a:schemeClr val="bg2">
                            <a:lumMod val="10000"/>
                          </a:schemeClr>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R:150</a:t>
                </a:r>
                <a:r>
                  <a:rPr lang="en-US" sz="500" baseline="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 G:150 B:150</a:t>
                </a:r>
                <a:endParaRPr lang="en-US" sz="500">
                  <a:gradFill>
                    <a:gsLst>
                      <a:gs pos="2830">
                        <a:schemeClr val="bg2">
                          <a:lumMod val="10000"/>
                        </a:schemeClr>
                      </a:gs>
                      <a:gs pos="16981">
                        <a:schemeClr val="bg2">
                          <a:lumMod val="10000"/>
                        </a:schemeClr>
                      </a:gs>
                    </a:gsLst>
                    <a:lin ang="5400000" scaled="0"/>
                  </a:gradFill>
                  <a:ea typeface="Segoe UI" pitchFamily="34" charset="0"/>
                  <a:cs typeface="Segoe UI" pitchFamily="34" charset="0"/>
                </a:endParaRPr>
              </a:p>
            </p:txBody>
          </p:sp>
        </p:grpSp>
        <p:sp>
          <p:nvSpPr>
            <p:cNvPr id="9" name="TextBox 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10" name="TextBox 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3" name="object 10">
            <a:extLst>
              <a:ext uri="{FF2B5EF4-FFF2-40B4-BE49-F238E27FC236}">
                <a16:creationId xmlns:a16="http://schemas.microsoft.com/office/drawing/2014/main" id="{FDAC7605-1A2A-2BC3-3AC8-3BD446317472}"/>
              </a:ext>
            </a:extLst>
          </p:cNvPr>
          <p:cNvSpPr txBox="1"/>
          <p:nvPr userDrawn="1"/>
        </p:nvSpPr>
        <p:spPr>
          <a:xfrm>
            <a:off x="9752328" y="6583362"/>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a:solidFill>
                  <a:schemeClr val="bg1"/>
                </a:solidFill>
              </a:rPr>
              <a:t>@</a:t>
            </a:r>
            <a:r>
              <a:rPr spc="-65">
                <a:solidFill>
                  <a:schemeClr val="bg1"/>
                </a:solidFill>
              </a:rPr>
              <a:t> </a:t>
            </a:r>
            <a:r>
              <a:rPr spc="-50">
                <a:solidFill>
                  <a:schemeClr val="bg1"/>
                </a:solidFill>
              </a:rPr>
              <a:t>202</a:t>
            </a:r>
            <a:r>
              <a:rPr lang="en-US" spc="-50">
                <a:solidFill>
                  <a:schemeClr val="bg1"/>
                </a:solidFill>
              </a:rPr>
              <a:t>4</a:t>
            </a:r>
            <a:r>
              <a:rPr spc="-65">
                <a:solidFill>
                  <a:schemeClr val="bg1"/>
                </a:solidFill>
              </a:rPr>
              <a:t> </a:t>
            </a:r>
            <a:r>
              <a:rPr spc="60">
                <a:solidFill>
                  <a:schemeClr val="bg1"/>
                </a:solidFill>
              </a:rPr>
              <a:t>Dynamic</a:t>
            </a:r>
            <a:r>
              <a:rPr spc="-65">
                <a:solidFill>
                  <a:schemeClr val="bg1"/>
                </a:solidFill>
              </a:rPr>
              <a:t> </a:t>
            </a:r>
            <a:r>
              <a:rPr spc="40">
                <a:solidFill>
                  <a:schemeClr val="bg1"/>
                </a:solidFill>
              </a:rPr>
              <a:t>Communities</a:t>
            </a:r>
          </a:p>
        </p:txBody>
      </p:sp>
      <p:pic>
        <p:nvPicPr>
          <p:cNvPr id="21" name="Picture 20">
            <a:extLst>
              <a:ext uri="{FF2B5EF4-FFF2-40B4-BE49-F238E27FC236}">
                <a16:creationId xmlns:a16="http://schemas.microsoft.com/office/drawing/2014/main" id="{B521CD24-D579-6250-9F9D-FD9139D8F712}"/>
              </a:ext>
            </a:extLst>
          </p:cNvPr>
          <p:cNvPicPr>
            <a:picLocks noChangeAspect="1"/>
          </p:cNvPicPr>
          <p:nvPr userDrawn="1"/>
        </p:nvPicPr>
        <p:blipFill>
          <a:blip r:embed="rId15"/>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5" r:id="rId1"/>
    <p:sldLayoutId id="2147484314" r:id="rId2"/>
    <p:sldLayoutId id="2147484339" r:id="rId3"/>
    <p:sldLayoutId id="2147484295" r:id="rId4"/>
    <p:sldLayoutId id="2147484297" r:id="rId5"/>
    <p:sldLayoutId id="2147484264" r:id="rId6"/>
    <p:sldLayoutId id="2147484338" r:id="rId7"/>
    <p:sldLayoutId id="2147484351" r:id="rId8"/>
    <p:sldLayoutId id="2147484263" r:id="rId9"/>
    <p:sldLayoutId id="2147484337" r:id="rId10"/>
    <p:sldLayoutId id="2147484341" r:id="rId11"/>
    <p:sldLayoutId id="2147484347" r:id="rId12"/>
  </p:sldLayoutIdLst>
  <p:transition>
    <p:fade/>
  </p:transition>
  <p:txStyles>
    <p:title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rgbClr val="000000"/>
          </a:soli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0000"/>
          </a:soli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33" userDrawn="1">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0" userDrawn="1">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D9A7C-1210-A2E3-4936-753F4D448E16}"/>
              </a:ext>
            </a:extLst>
          </p:cNvPr>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00E567-B43C-F191-A69E-49D27BDB92C0}"/>
              </a:ext>
            </a:extLst>
          </p:cNvPr>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463159"/>
      </p:ext>
    </p:extLst>
  </p:cSld>
  <p:clrMap bg1="lt1" tx1="dk1" bg2="lt2" tx2="dk2" accent1="accent1" accent2="accent2" accent3="accent3" accent4="accent4" accent5="accent5" accent6="accent6" hlink="hlink" folHlink="folHlink"/>
  <p:sldLayoutIdLst>
    <p:sldLayoutId id="214748435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cs.microsoft.com/en-us/dynamics365/fin-ops-core/dev-itpro/perf-test/continuous-build-test-automation" TargetMode="Externa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hyperlink" Target="https://mvp.microsoft.com/en-us/PublicProfile/5003547" TargetMode="External"/><Relationship Id="rId3" Type="http://schemas.openxmlformats.org/officeDocument/2006/relationships/hyperlink" Target="mailto:alex.meyer@delinea.com" TargetMode="External"/><Relationship Id="rId7" Type="http://schemas.openxmlformats.org/officeDocument/2006/relationships/hyperlink" Target="https://www.linkedin.com/in/alex-meyer-b6338837/" TargetMode="External"/><Relationship Id="rId12" Type="http://schemas.openxmlformats.org/officeDocument/2006/relationships/image" Target="../media/image12.png"/><Relationship Id="rId2" Type="http://schemas.openxmlformats.org/officeDocument/2006/relationships/hyperlink" Target="https://delinea.com/" TargetMode="External"/><Relationship Id="rId1" Type="http://schemas.openxmlformats.org/officeDocument/2006/relationships/slideLayout" Target="../slideLayouts/slideLayout8.xml"/><Relationship Id="rId6" Type="http://schemas.openxmlformats.org/officeDocument/2006/relationships/hyperlink" Target="https://github.com/ameyer505" TargetMode="External"/><Relationship Id="rId11" Type="http://schemas.openxmlformats.org/officeDocument/2006/relationships/image" Target="../media/image11.png"/><Relationship Id="rId5" Type="http://schemas.openxmlformats.org/officeDocument/2006/relationships/hyperlink" Target="http://d365fosecurity.com/" TargetMode="External"/><Relationship Id="rId10" Type="http://schemas.openxmlformats.org/officeDocument/2006/relationships/image" Target="../media/image10.jpeg"/><Relationship Id="rId4" Type="http://schemas.openxmlformats.org/officeDocument/2006/relationships/hyperlink" Target="http://d365foblog.com/" TargetMode="External"/><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learn.microsoft.com/en-us/dynamics365/guidance/implementation-guide/application-lifecycle-management-product" TargetMode="Externa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s://www.microsoft.com/en-us/dynamics-365/blog/it-professional/2024/09/27/enhance-erp-security-role-management-compliance-dynamics-365/"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s://alexdmeyer.com/resources/d365fo-admin-toolkit/" TargetMode="External"/><Relationship Id="rId3" Type="http://schemas.openxmlformats.org/officeDocument/2006/relationships/hyperlink" Target="https://alexdmeyer.com/dynamics-365-for-finance-and-operations-blog/" TargetMode="External"/><Relationship Id="rId7" Type="http://schemas.openxmlformats.org/officeDocument/2006/relationships/hyperlink" Target="https://alex-meyer-security-classes.thinkific.com/courses/dynamics-365-for-finance-operations-security" TargetMode="External"/><Relationship Id="rId2" Type="http://schemas.openxmlformats.org/officeDocument/2006/relationships/hyperlink" Target="https://www.atomicax.com/blogs/nathan-clouse" TargetMode="External"/><Relationship Id="rId1" Type="http://schemas.openxmlformats.org/officeDocument/2006/relationships/slideLayout" Target="../slideLayouts/slideLayout8.xml"/><Relationship Id="rId6" Type="http://schemas.openxmlformats.org/officeDocument/2006/relationships/hyperlink" Target="https://alexdmeyer.com/2018/12/04/setting-up-security-in-dynamics-365-for-finance-and-operations-part-iii-security-management/" TargetMode="External"/><Relationship Id="rId5" Type="http://schemas.openxmlformats.org/officeDocument/2006/relationships/hyperlink" Target="https://alexdmeyer.com/2018/07/19/setting-up-security-in-dynamics-365-for-finance-and-operations-part-ii-from-the-aot/" TargetMode="External"/><Relationship Id="rId4" Type="http://schemas.openxmlformats.org/officeDocument/2006/relationships/hyperlink" Target="https://alexdmeyer.com/2018/07/09/setting-up-security-in-dynamics-365-for-finance-and-operations-part-i-from-the-user-interface/"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www.linkedin.com/in/nathanclouseax/" TargetMode="External"/><Relationship Id="rId3" Type="http://schemas.openxmlformats.org/officeDocument/2006/relationships/hyperlink" Target="http://d365foblog.com/" TargetMode="External"/><Relationship Id="rId7" Type="http://schemas.openxmlformats.org/officeDocument/2006/relationships/hyperlink" Target="https://mvp.microsoft.com/en-us/PublicProfile/5003547" TargetMode="External"/><Relationship Id="rId12" Type="http://schemas.openxmlformats.org/officeDocument/2006/relationships/hyperlink" Target="https://github.com/NathanClouseAX" TargetMode="External"/><Relationship Id="rId2" Type="http://schemas.openxmlformats.org/officeDocument/2006/relationships/hyperlink" Target="mailto:alex.meyer@delinea.com" TargetMode="External"/><Relationship Id="rId1" Type="http://schemas.openxmlformats.org/officeDocument/2006/relationships/slideLayout" Target="../slideLayouts/slideLayout8.xml"/><Relationship Id="rId6" Type="http://schemas.openxmlformats.org/officeDocument/2006/relationships/hyperlink" Target="https://www.linkedin.com/in/alex-meyer-b6338837/" TargetMode="External"/><Relationship Id="rId11" Type="http://schemas.openxmlformats.org/officeDocument/2006/relationships/hyperlink" Target="https://www.dynamics.fo/" TargetMode="External"/><Relationship Id="rId5" Type="http://schemas.openxmlformats.org/officeDocument/2006/relationships/hyperlink" Target="https://github.com/ameyer505" TargetMode="External"/><Relationship Id="rId10" Type="http://schemas.openxmlformats.org/officeDocument/2006/relationships/hyperlink" Target="https://www.atomicax.com/" TargetMode="External"/><Relationship Id="rId4" Type="http://schemas.openxmlformats.org/officeDocument/2006/relationships/hyperlink" Target="http://d365fosecurity.com/" TargetMode="External"/><Relationship Id="rId9" Type="http://schemas.openxmlformats.org/officeDocument/2006/relationships/hyperlink" Target="mailto:nathan.clouse@armanino.com" TargetMode="External"/><Relationship Id="rId14" Type="http://schemas.openxmlformats.org/officeDocument/2006/relationships/hyperlink" Target="https://mvp.microsoft.com/en-US/mvp/profile/63b912be-37e8-ea11-a814-000d3a8dfe0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hyperlink" Target="https://mvp.microsoft.com/en-us/PublicProfile/5003547" TargetMode="External"/><Relationship Id="rId3" Type="http://schemas.openxmlformats.org/officeDocument/2006/relationships/hyperlink" Target="mailto:alex.meyer@delinea.com" TargetMode="External"/><Relationship Id="rId7" Type="http://schemas.openxmlformats.org/officeDocument/2006/relationships/hyperlink" Target="https://www.linkedin.com/in/alex-meyer-b6338837/" TargetMode="External"/><Relationship Id="rId12" Type="http://schemas.openxmlformats.org/officeDocument/2006/relationships/image" Target="../media/image13.png"/><Relationship Id="rId2" Type="http://schemas.openxmlformats.org/officeDocument/2006/relationships/hyperlink" Target="https://delinea.com/" TargetMode="External"/><Relationship Id="rId1" Type="http://schemas.openxmlformats.org/officeDocument/2006/relationships/slideLayout" Target="../slideLayouts/slideLayout8.xml"/><Relationship Id="rId6" Type="http://schemas.openxmlformats.org/officeDocument/2006/relationships/hyperlink" Target="https://github.com/ameyer505" TargetMode="External"/><Relationship Id="rId11" Type="http://schemas.openxmlformats.org/officeDocument/2006/relationships/image" Target="../media/image12.png"/><Relationship Id="rId5" Type="http://schemas.openxmlformats.org/officeDocument/2006/relationships/hyperlink" Target="http://d365fosecurity.com/" TargetMode="External"/><Relationship Id="rId10" Type="http://schemas.openxmlformats.org/officeDocument/2006/relationships/image" Target="../media/image11.png"/><Relationship Id="rId4" Type="http://schemas.openxmlformats.org/officeDocument/2006/relationships/hyperlink" Target="http://d365foblog.com/" TargetMode="Externa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tomicax.com/" TargetMode="External"/><Relationship Id="rId7" Type="http://schemas.openxmlformats.org/officeDocument/2006/relationships/image" Target="../media/image14.jpeg"/><Relationship Id="rId2" Type="http://schemas.openxmlformats.org/officeDocument/2006/relationships/hyperlink" Target="mailto:nathan.clouse@armanino.com" TargetMode="Externa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hyperlink" Target="https://github.com/NathanClouseAX" TargetMode="External"/><Relationship Id="rId4" Type="http://schemas.openxmlformats.org/officeDocument/2006/relationships/hyperlink" Target="https://www.dynamics.f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atomicax.com/" TargetMode="External"/><Relationship Id="rId7" Type="http://schemas.openxmlformats.org/officeDocument/2006/relationships/image" Target="../media/image15.png"/><Relationship Id="rId2" Type="http://schemas.openxmlformats.org/officeDocument/2006/relationships/hyperlink" Target="mailto:nathan.clouse@armanino.com" TargetMode="Externa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hyperlink" Target="https://github.com/NathanClouseAX" TargetMode="External"/><Relationship Id="rId4" Type="http://schemas.openxmlformats.org/officeDocument/2006/relationships/hyperlink" Target="https://www.dynamics.f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descr="A cityscape with a tower&#10;&#10;Description automatically generated">
            <a:extLst>
              <a:ext uri="{FF2B5EF4-FFF2-40B4-BE49-F238E27FC236}">
                <a16:creationId xmlns:a16="http://schemas.microsoft.com/office/drawing/2014/main" id="{2A8A7702-D849-EC39-1AE7-83E4F3900458}"/>
              </a:ext>
            </a:extLst>
          </p:cNvPr>
          <p:cNvPicPr>
            <a:picLocks noChangeAspect="1"/>
          </p:cNvPicPr>
          <p:nvPr/>
        </p:nvPicPr>
        <p:blipFill rotWithShape="1">
          <a:blip r:embed="rId2">
            <a:alphaModFix amt="23000"/>
          </a:blip>
          <a:srcRect t="15959"/>
          <a:stretch/>
        </p:blipFill>
        <p:spPr>
          <a:xfrm>
            <a:off x="0" y="0"/>
            <a:ext cx="12436475" cy="6994524"/>
          </a:xfrm>
          <a:prstGeom prst="rect">
            <a:avLst/>
          </a:prstGeom>
        </p:spPr>
      </p:pic>
      <p:pic>
        <p:nvPicPr>
          <p:cNvPr id="17" name="Picture 16" descr="A picture containing font, graphics, graphic design, text&#10;&#10;Description automatically generated">
            <a:extLst>
              <a:ext uri="{FF2B5EF4-FFF2-40B4-BE49-F238E27FC236}">
                <a16:creationId xmlns:a16="http://schemas.microsoft.com/office/drawing/2014/main" id="{DA7104A4-1876-F218-924C-1DBE7991C831}"/>
              </a:ext>
            </a:extLst>
          </p:cNvPr>
          <p:cNvPicPr>
            <a:picLocks noChangeAspect="1"/>
          </p:cNvPicPr>
          <p:nvPr/>
        </p:nvPicPr>
        <p:blipFill>
          <a:blip r:embed="rId3"/>
          <a:stretch>
            <a:fillRect/>
          </a:stretch>
        </p:blipFill>
        <p:spPr>
          <a:xfrm>
            <a:off x="1912936" y="854072"/>
            <a:ext cx="7658101" cy="1773058"/>
          </a:xfrm>
          <a:prstGeom prst="rect">
            <a:avLst/>
          </a:prstGeom>
        </p:spPr>
      </p:pic>
      <p:sp>
        <p:nvSpPr>
          <p:cNvPr id="2" name="TextBox 1">
            <a:extLst>
              <a:ext uri="{FF2B5EF4-FFF2-40B4-BE49-F238E27FC236}">
                <a16:creationId xmlns:a16="http://schemas.microsoft.com/office/drawing/2014/main" id="{8B1F283B-2ED3-34AA-C2A9-C297486AB75C}"/>
              </a:ext>
            </a:extLst>
          </p:cNvPr>
          <p:cNvSpPr txBox="1"/>
          <p:nvPr/>
        </p:nvSpPr>
        <p:spPr>
          <a:xfrm>
            <a:off x="46037" y="5652619"/>
            <a:ext cx="6172200" cy="1158779"/>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San Antonio, Texas</a:t>
            </a:r>
          </a:p>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October 13-17, 2024</a:t>
            </a:r>
          </a:p>
        </p:txBody>
      </p:sp>
      <p:pic>
        <p:nvPicPr>
          <p:cNvPr id="3" name="Picture 2" descr="A blue and white circle with text&#10;&#10;Description automatically generated">
            <a:extLst>
              <a:ext uri="{FF2B5EF4-FFF2-40B4-BE49-F238E27FC236}">
                <a16:creationId xmlns:a16="http://schemas.microsoft.com/office/drawing/2014/main" id="{3730C728-999E-94D1-1180-1D3A500C593D}"/>
              </a:ext>
            </a:extLst>
          </p:cNvPr>
          <p:cNvPicPr>
            <a:picLocks noChangeAspect="1"/>
          </p:cNvPicPr>
          <p:nvPr/>
        </p:nvPicPr>
        <p:blipFill>
          <a:blip r:embed="rId4"/>
          <a:stretch>
            <a:fillRect/>
          </a:stretch>
        </p:blipFill>
        <p:spPr>
          <a:xfrm>
            <a:off x="7804780" y="2795153"/>
            <a:ext cx="4465674" cy="4194810"/>
          </a:xfrm>
          <a:prstGeom prst="rect">
            <a:avLst/>
          </a:prstGeom>
        </p:spPr>
      </p:pic>
      <p:sp>
        <p:nvSpPr>
          <p:cNvPr id="7" name="TextBox 6">
            <a:extLst>
              <a:ext uri="{FF2B5EF4-FFF2-40B4-BE49-F238E27FC236}">
                <a16:creationId xmlns:a16="http://schemas.microsoft.com/office/drawing/2014/main" id="{69A28B35-846E-E9DF-A6FD-4248B8456C2C}"/>
              </a:ext>
            </a:extLst>
          </p:cNvPr>
          <p:cNvSpPr txBox="1"/>
          <p:nvPr/>
        </p:nvSpPr>
        <p:spPr>
          <a:xfrm>
            <a:off x="3397894" y="2645229"/>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solidFill>
                  <a:srgbClr val="1B4499"/>
                </a:solidFill>
                <a:latin typeface="segoe ui black"/>
                <a:ea typeface="segoe ui black"/>
                <a:cs typeface="Poppins SemiBold"/>
              </a:rPr>
              <a:t>AX/FINANCE &amp; OPS</a:t>
            </a:r>
          </a:p>
        </p:txBody>
      </p:sp>
    </p:spTree>
    <p:extLst>
      <p:ext uri="{BB962C8B-B14F-4D97-AF65-F5344CB8AC3E}">
        <p14:creationId xmlns:p14="http://schemas.microsoft.com/office/powerpoint/2010/main" val="394066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1CCE7-25DA-6E22-6A3C-E4DD19E97928}"/>
              </a:ext>
            </a:extLst>
          </p:cNvPr>
          <p:cNvSpPr>
            <a:spLocks noGrp="1"/>
          </p:cNvSpPr>
          <p:nvPr>
            <p:ph type="title"/>
          </p:nvPr>
        </p:nvSpPr>
        <p:spPr/>
        <p:txBody>
          <a:bodyPr/>
          <a:lstStyle/>
          <a:p>
            <a:r>
              <a:rPr lang="en-US" dirty="0"/>
              <a:t>Security Layers</a:t>
            </a:r>
          </a:p>
        </p:txBody>
      </p:sp>
      <p:sp>
        <p:nvSpPr>
          <p:cNvPr id="3" name="Text Placeholder 2">
            <a:extLst>
              <a:ext uri="{FF2B5EF4-FFF2-40B4-BE49-F238E27FC236}">
                <a16:creationId xmlns:a16="http://schemas.microsoft.com/office/drawing/2014/main" id="{F4A769CB-4D3C-CE1D-F351-C7E1E76A79CE}"/>
              </a:ext>
            </a:extLst>
          </p:cNvPr>
          <p:cNvSpPr>
            <a:spLocks noGrp="1"/>
          </p:cNvSpPr>
          <p:nvPr>
            <p:ph type="body" sz="quarter" idx="10"/>
          </p:nvPr>
        </p:nvSpPr>
        <p:spPr/>
        <p:txBody>
          <a:bodyPr/>
          <a:lstStyle/>
          <a:p>
            <a:r>
              <a:rPr lang="en-US" sz="1600" b="1" dirty="0"/>
              <a:t>Roles</a:t>
            </a:r>
          </a:p>
          <a:p>
            <a:pPr lvl="1"/>
            <a:r>
              <a:rPr lang="en-US" sz="1600" dirty="0"/>
              <a:t>Broadest security layer</a:t>
            </a:r>
          </a:p>
          <a:p>
            <a:pPr lvl="1"/>
            <a:r>
              <a:rPr lang="en-US" sz="1600" dirty="0"/>
              <a:t>Represent a job function a user would perform</a:t>
            </a:r>
          </a:p>
          <a:p>
            <a:pPr lvl="1"/>
            <a:r>
              <a:rPr lang="en-US" sz="1600" dirty="0"/>
              <a:t>Account, Account Payable, </a:t>
            </a:r>
            <a:r>
              <a:rPr lang="en-US" sz="1600" dirty="0" err="1"/>
              <a:t>etc</a:t>
            </a:r>
            <a:endParaRPr lang="en-US" sz="1600" dirty="0"/>
          </a:p>
          <a:p>
            <a:pPr lvl="1"/>
            <a:r>
              <a:rPr lang="en-US" sz="1600" dirty="0"/>
              <a:t>Made up of any number of sub-roles, duties, or privileges</a:t>
            </a:r>
          </a:p>
          <a:p>
            <a:r>
              <a:rPr lang="en-US" sz="1600" b="1" dirty="0"/>
              <a:t>Duties</a:t>
            </a:r>
          </a:p>
          <a:p>
            <a:pPr lvl="1"/>
            <a:r>
              <a:rPr lang="en-US" sz="1600" dirty="0"/>
              <a:t>Middle security layer</a:t>
            </a:r>
          </a:p>
          <a:p>
            <a:pPr lvl="1"/>
            <a:r>
              <a:rPr lang="en-US" sz="1600" dirty="0"/>
              <a:t>Represents a general task a user would perform</a:t>
            </a:r>
          </a:p>
          <a:p>
            <a:pPr lvl="1"/>
            <a:r>
              <a:rPr lang="en-US" sz="1600" dirty="0"/>
              <a:t>Approve customer invoices, maintain budget plan, </a:t>
            </a:r>
            <a:r>
              <a:rPr lang="en-US" sz="1600" dirty="0" err="1"/>
              <a:t>etc</a:t>
            </a:r>
            <a:endParaRPr lang="en-US" sz="1600" dirty="0"/>
          </a:p>
          <a:p>
            <a:pPr lvl="1"/>
            <a:r>
              <a:rPr lang="en-US" sz="1600" dirty="0"/>
              <a:t>Made up of any number of privileges</a:t>
            </a:r>
          </a:p>
          <a:p>
            <a:r>
              <a:rPr lang="en-US" sz="1600" b="1" dirty="0"/>
              <a:t>Privileges</a:t>
            </a:r>
          </a:p>
          <a:p>
            <a:pPr lvl="1"/>
            <a:r>
              <a:rPr lang="en-US" sz="1600" dirty="0"/>
              <a:t>Most granular security layer, where object assignment occurs</a:t>
            </a:r>
          </a:p>
          <a:p>
            <a:pPr lvl="1"/>
            <a:r>
              <a:rPr lang="en-US" sz="1600" dirty="0"/>
              <a:t>Represents a very specific process a user would perform</a:t>
            </a:r>
          </a:p>
          <a:p>
            <a:pPr lvl="1"/>
            <a:r>
              <a:rPr lang="en-US" sz="1600" dirty="0"/>
              <a:t>Add a BOM Line, Edit Customer, </a:t>
            </a:r>
            <a:r>
              <a:rPr lang="en-US" sz="1600" dirty="0" err="1"/>
              <a:t>etc</a:t>
            </a:r>
            <a:endParaRPr lang="en-US" sz="1600" dirty="0"/>
          </a:p>
          <a:p>
            <a:endParaRPr lang="en-US" dirty="0"/>
          </a:p>
        </p:txBody>
      </p:sp>
      <p:pic>
        <p:nvPicPr>
          <p:cNvPr id="4" name="Picture 3">
            <a:extLst>
              <a:ext uri="{FF2B5EF4-FFF2-40B4-BE49-F238E27FC236}">
                <a16:creationId xmlns:a16="http://schemas.microsoft.com/office/drawing/2014/main" id="{1985EDAF-BB13-8205-8DDB-C0E955D117A8}"/>
              </a:ext>
            </a:extLst>
          </p:cNvPr>
          <p:cNvPicPr>
            <a:picLocks noChangeAspect="1"/>
          </p:cNvPicPr>
          <p:nvPr/>
        </p:nvPicPr>
        <p:blipFill>
          <a:blip r:embed="rId2"/>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14509414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1CCE7-25DA-6E22-6A3C-E4DD19E97928}"/>
              </a:ext>
            </a:extLst>
          </p:cNvPr>
          <p:cNvSpPr>
            <a:spLocks noGrp="1"/>
          </p:cNvSpPr>
          <p:nvPr>
            <p:ph type="title"/>
          </p:nvPr>
        </p:nvSpPr>
        <p:spPr/>
        <p:txBody>
          <a:bodyPr/>
          <a:lstStyle/>
          <a:p>
            <a:r>
              <a:rPr lang="en-US" dirty="0"/>
              <a:t>Securable Objects</a:t>
            </a:r>
          </a:p>
        </p:txBody>
      </p:sp>
      <p:sp>
        <p:nvSpPr>
          <p:cNvPr id="3" name="Text Placeholder 2">
            <a:extLst>
              <a:ext uri="{FF2B5EF4-FFF2-40B4-BE49-F238E27FC236}">
                <a16:creationId xmlns:a16="http://schemas.microsoft.com/office/drawing/2014/main" id="{F4A769CB-4D3C-CE1D-F351-C7E1E76A79CE}"/>
              </a:ext>
            </a:extLst>
          </p:cNvPr>
          <p:cNvSpPr>
            <a:spLocks noGrp="1"/>
          </p:cNvSpPr>
          <p:nvPr>
            <p:ph type="body" sz="quarter" idx="10"/>
          </p:nvPr>
        </p:nvSpPr>
        <p:spPr/>
        <p:txBody>
          <a:bodyPr/>
          <a:lstStyle/>
          <a:p>
            <a:r>
              <a:rPr lang="en-US" sz="1600" b="1" dirty="0"/>
              <a:t>Menu Items</a:t>
            </a:r>
          </a:p>
          <a:p>
            <a:pPr lvl="1"/>
            <a:r>
              <a:rPr lang="en-US" sz="1600" dirty="0"/>
              <a:t>Displays – linked to forms within D365FO, pages user goes to in UI</a:t>
            </a:r>
          </a:p>
          <a:p>
            <a:pPr lvl="1"/>
            <a:r>
              <a:rPr lang="en-US" sz="1600" dirty="0"/>
              <a:t>Outputs – reports users can export</a:t>
            </a:r>
          </a:p>
          <a:p>
            <a:pPr lvl="1"/>
            <a:r>
              <a:rPr lang="en-US" sz="1600" dirty="0"/>
              <a:t>Actions – actions users can perform (posting a PO/JE, cutting a check)</a:t>
            </a:r>
          </a:p>
          <a:p>
            <a:r>
              <a:rPr lang="en-US" sz="1600" b="1" dirty="0"/>
              <a:t>Tables</a:t>
            </a:r>
          </a:p>
          <a:p>
            <a:pPr lvl="1"/>
            <a:r>
              <a:rPr lang="en-US" sz="1600" dirty="0"/>
              <a:t>Refers to SQL tables, where data is actually stored</a:t>
            </a:r>
          </a:p>
          <a:p>
            <a:r>
              <a:rPr lang="en-US" sz="1600" b="1" dirty="0"/>
              <a:t>Data Entities</a:t>
            </a:r>
          </a:p>
          <a:p>
            <a:pPr lvl="1"/>
            <a:r>
              <a:rPr lang="en-US" sz="1600" dirty="0"/>
              <a:t>Combines multiple SQL tables to encapsulate a business concept (purchase orders, users, </a:t>
            </a:r>
            <a:r>
              <a:rPr lang="en-US" sz="1600" dirty="0" err="1"/>
              <a:t>etc</a:t>
            </a:r>
            <a:r>
              <a:rPr lang="en-US" sz="1600" dirty="0"/>
              <a:t>)</a:t>
            </a:r>
          </a:p>
          <a:p>
            <a:pPr lvl="1"/>
            <a:r>
              <a:rPr lang="en-US" sz="1600" dirty="0"/>
              <a:t>Allows for CRUD operations from external services</a:t>
            </a:r>
          </a:p>
          <a:p>
            <a:pPr lvl="1"/>
            <a:r>
              <a:rPr lang="en-US" sz="1600" dirty="0"/>
              <a:t>Does not require X++ knowledge to utilize / consume</a:t>
            </a:r>
          </a:p>
          <a:p>
            <a:r>
              <a:rPr lang="en-US" sz="1600" b="1" dirty="0"/>
              <a:t>Service Operations</a:t>
            </a:r>
          </a:p>
          <a:p>
            <a:pPr lvl="1"/>
            <a:r>
              <a:rPr lang="en-US" sz="1600" dirty="0"/>
              <a:t>Externally facing API endpoints that can be used by external services</a:t>
            </a:r>
          </a:p>
          <a:p>
            <a:pPr lvl="1"/>
            <a:r>
              <a:rPr lang="en-US" sz="1600" dirty="0"/>
              <a:t>Requires X++ knowledge to utilize / consume</a:t>
            </a:r>
            <a:endParaRPr lang="en-US" sz="1600" dirty="0">
              <a:solidFill>
                <a:srgbClr val="56565A"/>
              </a:solidFill>
            </a:endParaRPr>
          </a:p>
          <a:p>
            <a:endParaRPr lang="en-US" dirty="0"/>
          </a:p>
        </p:txBody>
      </p:sp>
      <p:pic>
        <p:nvPicPr>
          <p:cNvPr id="4" name="Picture 3">
            <a:extLst>
              <a:ext uri="{FF2B5EF4-FFF2-40B4-BE49-F238E27FC236}">
                <a16:creationId xmlns:a16="http://schemas.microsoft.com/office/drawing/2014/main" id="{CABCA9C8-BF84-440B-7DB0-A68766D6428F}"/>
              </a:ext>
            </a:extLst>
          </p:cNvPr>
          <p:cNvPicPr>
            <a:picLocks noChangeAspect="1"/>
          </p:cNvPicPr>
          <p:nvPr/>
        </p:nvPicPr>
        <p:blipFill>
          <a:blip r:embed="rId2"/>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38487555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1CCE7-25DA-6E22-6A3C-E4DD19E97928}"/>
              </a:ext>
            </a:extLst>
          </p:cNvPr>
          <p:cNvSpPr>
            <a:spLocks noGrp="1"/>
          </p:cNvSpPr>
          <p:nvPr>
            <p:ph type="title"/>
          </p:nvPr>
        </p:nvSpPr>
        <p:spPr/>
        <p:txBody>
          <a:bodyPr/>
          <a:lstStyle/>
          <a:p>
            <a:r>
              <a:rPr lang="en-US" dirty="0"/>
              <a:t>Hierarchy Based Security Model</a:t>
            </a:r>
          </a:p>
        </p:txBody>
      </p:sp>
      <p:pic>
        <p:nvPicPr>
          <p:cNvPr id="4" name="Content Placeholder 2" descr="A screen shot of a computer&#10;&#10;Description automatically generated">
            <a:extLst>
              <a:ext uri="{FF2B5EF4-FFF2-40B4-BE49-F238E27FC236}">
                <a16:creationId xmlns:a16="http://schemas.microsoft.com/office/drawing/2014/main" id="{7A878EC0-A1FD-2999-2799-DD7EC1AB4F92}"/>
              </a:ext>
            </a:extLst>
          </p:cNvPr>
          <p:cNvPicPr>
            <a:picLocks noChangeAspect="1"/>
          </p:cNvPicPr>
          <p:nvPr/>
        </p:nvPicPr>
        <p:blipFill>
          <a:blip r:embed="rId2"/>
          <a:stretch>
            <a:fillRect/>
          </a:stretch>
        </p:blipFill>
        <p:spPr>
          <a:xfrm>
            <a:off x="3401885" y="1410229"/>
            <a:ext cx="5632704" cy="4664075"/>
          </a:xfrm>
          <a:prstGeom prst="rect">
            <a:avLst/>
          </a:prstGeom>
        </p:spPr>
      </p:pic>
      <p:pic>
        <p:nvPicPr>
          <p:cNvPr id="3" name="Picture 2">
            <a:extLst>
              <a:ext uri="{FF2B5EF4-FFF2-40B4-BE49-F238E27FC236}">
                <a16:creationId xmlns:a16="http://schemas.microsoft.com/office/drawing/2014/main" id="{8AF13FFE-08CA-F82E-9B01-6CAB5B535D21}"/>
              </a:ext>
            </a:extLst>
          </p:cNvPr>
          <p:cNvPicPr>
            <a:picLocks noChangeAspect="1"/>
          </p:cNvPicPr>
          <p:nvPr/>
        </p:nvPicPr>
        <p:blipFill>
          <a:blip r:embed="rId3"/>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34108614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8A619-A96D-BB17-DCB6-65393752F192}"/>
              </a:ext>
            </a:extLst>
          </p:cNvPr>
          <p:cNvSpPr>
            <a:spLocks noGrp="1"/>
          </p:cNvSpPr>
          <p:nvPr>
            <p:ph type="title"/>
          </p:nvPr>
        </p:nvSpPr>
        <p:spPr>
          <a:xfrm>
            <a:off x="672128" y="1935162"/>
            <a:ext cx="7862271" cy="1351952"/>
          </a:xfrm>
        </p:spPr>
        <p:txBody>
          <a:bodyPr/>
          <a:lstStyle/>
          <a:p>
            <a:r>
              <a:rPr lang="en-US" dirty="0"/>
              <a:t>Security via Configuration (User Interface)</a:t>
            </a:r>
          </a:p>
        </p:txBody>
      </p:sp>
      <p:pic>
        <p:nvPicPr>
          <p:cNvPr id="5" name="Picture 4" descr="A red symbol with a pointed arrow&#10;&#10;Description automatically generated">
            <a:extLst>
              <a:ext uri="{FF2B5EF4-FFF2-40B4-BE49-F238E27FC236}">
                <a16:creationId xmlns:a16="http://schemas.microsoft.com/office/drawing/2014/main" id="{BBDFDFF4-B292-35C7-730E-8818E13F0D36}"/>
              </a:ext>
            </a:extLst>
          </p:cNvPr>
          <p:cNvPicPr>
            <a:picLocks noChangeAspect="1"/>
          </p:cNvPicPr>
          <p:nvPr/>
        </p:nvPicPr>
        <p:blipFill>
          <a:blip r:embed="rId2"/>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325450917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21EC-B6CE-D6DA-5BF6-A4B816C4921F}"/>
              </a:ext>
            </a:extLst>
          </p:cNvPr>
          <p:cNvSpPr>
            <a:spLocks noGrp="1"/>
          </p:cNvSpPr>
          <p:nvPr>
            <p:ph type="title"/>
          </p:nvPr>
        </p:nvSpPr>
        <p:spPr/>
        <p:txBody>
          <a:bodyPr/>
          <a:lstStyle/>
          <a:p>
            <a:r>
              <a:rPr lang="en-US" dirty="0"/>
              <a:t>Security Configuration</a:t>
            </a:r>
          </a:p>
        </p:txBody>
      </p:sp>
      <p:sp>
        <p:nvSpPr>
          <p:cNvPr id="3" name="Text Placeholder 2">
            <a:extLst>
              <a:ext uri="{FF2B5EF4-FFF2-40B4-BE49-F238E27FC236}">
                <a16:creationId xmlns:a16="http://schemas.microsoft.com/office/drawing/2014/main" id="{5D03F85C-7AEF-CBAE-4589-E13A917F5BE0}"/>
              </a:ext>
            </a:extLst>
          </p:cNvPr>
          <p:cNvSpPr>
            <a:spLocks noGrp="1"/>
          </p:cNvSpPr>
          <p:nvPr>
            <p:ph type="body" sz="quarter" idx="10"/>
          </p:nvPr>
        </p:nvSpPr>
        <p:spPr/>
        <p:txBody>
          <a:bodyPr/>
          <a:lstStyle/>
          <a:p>
            <a:r>
              <a:rPr lang="en-US" sz="2800" dirty="0">
                <a:solidFill>
                  <a:srgbClr val="56565A"/>
                </a:solidFill>
              </a:rPr>
              <a:t>System Administration -&gt;Security -&gt;Security Configuration</a:t>
            </a:r>
          </a:p>
          <a:p>
            <a:endParaRPr lang="en-US" dirty="0"/>
          </a:p>
        </p:txBody>
      </p:sp>
      <p:pic>
        <p:nvPicPr>
          <p:cNvPr id="4" name="Picture 3">
            <a:extLst>
              <a:ext uri="{FF2B5EF4-FFF2-40B4-BE49-F238E27FC236}">
                <a16:creationId xmlns:a16="http://schemas.microsoft.com/office/drawing/2014/main" id="{935A735D-0A73-B0AA-0D63-53F78C4BB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431" y="2141825"/>
            <a:ext cx="5778659" cy="4393691"/>
          </a:xfrm>
          <a:prstGeom prst="rect">
            <a:avLst/>
          </a:prstGeom>
        </p:spPr>
      </p:pic>
      <p:pic>
        <p:nvPicPr>
          <p:cNvPr id="8" name="Picture 7" descr="A red symbol with a pointed arrow&#10;&#10;Description automatically generated">
            <a:extLst>
              <a:ext uri="{FF2B5EF4-FFF2-40B4-BE49-F238E27FC236}">
                <a16:creationId xmlns:a16="http://schemas.microsoft.com/office/drawing/2014/main" id="{04AB8846-4F58-ECF3-7593-09D295CE58C1}"/>
              </a:ext>
            </a:extLst>
          </p:cNvPr>
          <p:cNvPicPr>
            <a:picLocks noChangeAspect="1"/>
          </p:cNvPicPr>
          <p:nvPr/>
        </p:nvPicPr>
        <p:blipFill>
          <a:blip r:embed="rId4"/>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13318995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1133-AE45-C238-DE7D-915890AB587B}"/>
              </a:ext>
            </a:extLst>
          </p:cNvPr>
          <p:cNvSpPr>
            <a:spLocks noGrp="1"/>
          </p:cNvSpPr>
          <p:nvPr>
            <p:ph type="title"/>
          </p:nvPr>
        </p:nvSpPr>
        <p:spPr/>
        <p:txBody>
          <a:bodyPr/>
          <a:lstStyle/>
          <a:p>
            <a:r>
              <a:rPr lang="en-US" dirty="0"/>
              <a:t>Security Object Access</a:t>
            </a:r>
          </a:p>
        </p:txBody>
      </p:sp>
      <p:sp>
        <p:nvSpPr>
          <p:cNvPr id="3" name="Text Placeholder 2">
            <a:extLst>
              <a:ext uri="{FF2B5EF4-FFF2-40B4-BE49-F238E27FC236}">
                <a16:creationId xmlns:a16="http://schemas.microsoft.com/office/drawing/2014/main" id="{01A8C02E-AAE6-06C6-AB24-65F78A403189}"/>
              </a:ext>
            </a:extLst>
          </p:cNvPr>
          <p:cNvSpPr>
            <a:spLocks noGrp="1"/>
          </p:cNvSpPr>
          <p:nvPr>
            <p:ph type="body" sz="quarter" idx="10"/>
          </p:nvPr>
        </p:nvSpPr>
        <p:spPr/>
        <p:txBody>
          <a:bodyPr/>
          <a:lstStyle/>
          <a:p>
            <a:r>
              <a:rPr lang="en-US" sz="2800" dirty="0"/>
              <a:t>Object assignment occurs mostly in the privileges area</a:t>
            </a:r>
          </a:p>
          <a:p>
            <a:r>
              <a:rPr lang="en-US" sz="2800" dirty="0"/>
              <a:t>Find the privilege you would like to modify, select the object type, the finally the object itself to modify its access</a:t>
            </a:r>
          </a:p>
          <a:p>
            <a:endParaRPr lang="en-US" dirty="0"/>
          </a:p>
        </p:txBody>
      </p:sp>
      <p:pic>
        <p:nvPicPr>
          <p:cNvPr id="4" name="Picture 3">
            <a:extLst>
              <a:ext uri="{FF2B5EF4-FFF2-40B4-BE49-F238E27FC236}">
                <a16:creationId xmlns:a16="http://schemas.microsoft.com/office/drawing/2014/main" id="{7EC21A34-5E0F-F1CB-4765-E0D45AF79CD8}"/>
              </a:ext>
            </a:extLst>
          </p:cNvPr>
          <p:cNvPicPr>
            <a:picLocks noChangeAspect="1"/>
          </p:cNvPicPr>
          <p:nvPr/>
        </p:nvPicPr>
        <p:blipFill>
          <a:blip r:embed="rId2"/>
          <a:stretch>
            <a:fillRect/>
          </a:stretch>
        </p:blipFill>
        <p:spPr>
          <a:xfrm>
            <a:off x="2785923" y="3034424"/>
            <a:ext cx="6827675" cy="3501092"/>
          </a:xfrm>
          <a:prstGeom prst="rect">
            <a:avLst/>
          </a:prstGeom>
        </p:spPr>
      </p:pic>
      <p:pic>
        <p:nvPicPr>
          <p:cNvPr id="8" name="Picture 7" descr="A red symbol with a pointed arrow&#10;&#10;Description automatically generated">
            <a:extLst>
              <a:ext uri="{FF2B5EF4-FFF2-40B4-BE49-F238E27FC236}">
                <a16:creationId xmlns:a16="http://schemas.microsoft.com/office/drawing/2014/main" id="{109C6F9A-30A7-D3DD-F492-648B6D20AD7F}"/>
              </a:ext>
            </a:extLst>
          </p:cNvPr>
          <p:cNvPicPr>
            <a:picLocks noChangeAspect="1"/>
          </p:cNvPicPr>
          <p:nvPr/>
        </p:nvPicPr>
        <p:blipFill>
          <a:blip r:embed="rId3"/>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26088653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88C33-1306-E3C6-2FE4-EA075D567583}"/>
              </a:ext>
            </a:extLst>
          </p:cNvPr>
          <p:cNvSpPr>
            <a:spLocks noGrp="1"/>
          </p:cNvSpPr>
          <p:nvPr>
            <p:ph type="title"/>
          </p:nvPr>
        </p:nvSpPr>
        <p:spPr/>
        <p:txBody>
          <a:bodyPr/>
          <a:lstStyle/>
          <a:p>
            <a:r>
              <a:rPr lang="en-US" dirty="0"/>
              <a:t>Unpublished Objects</a:t>
            </a:r>
          </a:p>
        </p:txBody>
      </p:sp>
      <p:sp>
        <p:nvSpPr>
          <p:cNvPr id="3" name="Text Placeholder 2">
            <a:extLst>
              <a:ext uri="{FF2B5EF4-FFF2-40B4-BE49-F238E27FC236}">
                <a16:creationId xmlns:a16="http://schemas.microsoft.com/office/drawing/2014/main" id="{376C0E70-4266-83DB-6629-5C0CE8564388}"/>
              </a:ext>
            </a:extLst>
          </p:cNvPr>
          <p:cNvSpPr>
            <a:spLocks noGrp="1"/>
          </p:cNvSpPr>
          <p:nvPr>
            <p:ph type="body" sz="quarter" idx="10"/>
          </p:nvPr>
        </p:nvSpPr>
        <p:spPr/>
        <p:txBody>
          <a:bodyPr/>
          <a:lstStyle/>
          <a:p>
            <a:r>
              <a:rPr lang="en-US" sz="2800" dirty="0"/>
              <a:t>When making a security change, is not immediately active</a:t>
            </a:r>
          </a:p>
          <a:p>
            <a:r>
              <a:rPr lang="en-US" sz="2800" dirty="0"/>
              <a:t>Goes to an ‘Unpublished Objects’ area for review before publishing</a:t>
            </a:r>
          </a:p>
          <a:p>
            <a:endParaRPr lang="en-US" dirty="0"/>
          </a:p>
        </p:txBody>
      </p:sp>
      <p:pic>
        <p:nvPicPr>
          <p:cNvPr id="4" name="Picture 3">
            <a:extLst>
              <a:ext uri="{FF2B5EF4-FFF2-40B4-BE49-F238E27FC236}">
                <a16:creationId xmlns:a16="http://schemas.microsoft.com/office/drawing/2014/main" id="{CA095A29-19FF-DDAF-AC2B-0DC5D8C76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599" y="3284615"/>
            <a:ext cx="5629275" cy="2114550"/>
          </a:xfrm>
          <a:prstGeom prst="rect">
            <a:avLst/>
          </a:prstGeom>
        </p:spPr>
      </p:pic>
      <p:pic>
        <p:nvPicPr>
          <p:cNvPr id="8" name="Picture 7" descr="A red symbol with a pointed arrow&#10;&#10;Description automatically generated">
            <a:extLst>
              <a:ext uri="{FF2B5EF4-FFF2-40B4-BE49-F238E27FC236}">
                <a16:creationId xmlns:a16="http://schemas.microsoft.com/office/drawing/2014/main" id="{17114A87-ED07-6ECC-3055-424982FD2073}"/>
              </a:ext>
            </a:extLst>
          </p:cNvPr>
          <p:cNvPicPr>
            <a:picLocks noChangeAspect="1"/>
          </p:cNvPicPr>
          <p:nvPr/>
        </p:nvPicPr>
        <p:blipFill>
          <a:blip r:embed="rId3"/>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12843425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9ED0-4C74-6993-F5BE-13C841B09D5F}"/>
              </a:ext>
            </a:extLst>
          </p:cNvPr>
          <p:cNvSpPr>
            <a:spLocks noGrp="1"/>
          </p:cNvSpPr>
          <p:nvPr>
            <p:ph type="title"/>
          </p:nvPr>
        </p:nvSpPr>
        <p:spPr/>
        <p:txBody>
          <a:bodyPr/>
          <a:lstStyle/>
          <a:p>
            <a:r>
              <a:rPr lang="en-US" sz="4400" dirty="0"/>
              <a:t>Where are Security </a:t>
            </a:r>
            <a:br>
              <a:rPr lang="en-US" sz="4400" dirty="0"/>
            </a:br>
            <a:r>
              <a:rPr lang="en-US" sz="4400" dirty="0"/>
              <a:t>Changes Stored?</a:t>
            </a:r>
            <a:endParaRPr lang="en-US" dirty="0"/>
          </a:p>
        </p:txBody>
      </p:sp>
      <p:sp>
        <p:nvSpPr>
          <p:cNvPr id="3" name="Text Placeholder 2">
            <a:extLst>
              <a:ext uri="{FF2B5EF4-FFF2-40B4-BE49-F238E27FC236}">
                <a16:creationId xmlns:a16="http://schemas.microsoft.com/office/drawing/2014/main" id="{D3F41E72-19D2-95BD-2759-1C620CF9EC60}"/>
              </a:ext>
            </a:extLst>
          </p:cNvPr>
          <p:cNvSpPr>
            <a:spLocks noGrp="1"/>
          </p:cNvSpPr>
          <p:nvPr>
            <p:ph type="body" sz="quarter" idx="10"/>
          </p:nvPr>
        </p:nvSpPr>
        <p:spPr/>
        <p:txBody>
          <a:bodyPr/>
          <a:lstStyle/>
          <a:p>
            <a:r>
              <a:rPr lang="en-US" sz="2800" dirty="0"/>
              <a:t>Security changes made in UI are stored as </a:t>
            </a:r>
            <a:r>
              <a:rPr lang="en-US" sz="2800" b="1" dirty="0"/>
              <a:t>data</a:t>
            </a:r>
            <a:r>
              <a:rPr lang="en-US" sz="2800" dirty="0"/>
              <a:t> in the database</a:t>
            </a:r>
          </a:p>
          <a:p>
            <a:pPr marL="0" indent="0">
              <a:buNone/>
            </a:pPr>
            <a:endParaRPr lang="en-US" dirty="0"/>
          </a:p>
        </p:txBody>
      </p:sp>
      <p:pic>
        <p:nvPicPr>
          <p:cNvPr id="4" name="Picture 3">
            <a:extLst>
              <a:ext uri="{FF2B5EF4-FFF2-40B4-BE49-F238E27FC236}">
                <a16:creationId xmlns:a16="http://schemas.microsoft.com/office/drawing/2014/main" id="{9C3D71C9-F316-4B27-04FB-CB4B3961107C}"/>
              </a:ext>
            </a:extLst>
          </p:cNvPr>
          <p:cNvPicPr>
            <a:picLocks noChangeAspect="1"/>
          </p:cNvPicPr>
          <p:nvPr/>
        </p:nvPicPr>
        <p:blipFill>
          <a:blip r:embed="rId3"/>
          <a:stretch>
            <a:fillRect/>
          </a:stretch>
        </p:blipFill>
        <p:spPr>
          <a:xfrm>
            <a:off x="206869" y="3034107"/>
            <a:ext cx="4724402" cy="1693975"/>
          </a:xfrm>
          <a:prstGeom prst="rect">
            <a:avLst/>
          </a:prstGeom>
        </p:spPr>
      </p:pic>
      <p:pic>
        <p:nvPicPr>
          <p:cNvPr id="5" name="Picture 4">
            <a:extLst>
              <a:ext uri="{FF2B5EF4-FFF2-40B4-BE49-F238E27FC236}">
                <a16:creationId xmlns:a16="http://schemas.microsoft.com/office/drawing/2014/main" id="{D8931CB9-73B1-9764-F501-3ECA718491AB}"/>
              </a:ext>
            </a:extLst>
          </p:cNvPr>
          <p:cNvPicPr>
            <a:picLocks noChangeAspect="1"/>
          </p:cNvPicPr>
          <p:nvPr/>
        </p:nvPicPr>
        <p:blipFill>
          <a:blip r:embed="rId4"/>
          <a:stretch>
            <a:fillRect/>
          </a:stretch>
        </p:blipFill>
        <p:spPr>
          <a:xfrm>
            <a:off x="5208289" y="3595344"/>
            <a:ext cx="6877050" cy="571500"/>
          </a:xfrm>
          <a:prstGeom prst="rect">
            <a:avLst/>
          </a:prstGeom>
        </p:spPr>
      </p:pic>
      <p:pic>
        <p:nvPicPr>
          <p:cNvPr id="9" name="Picture 8" descr="A red symbol with a pointed arrow&#10;&#10;Description automatically generated">
            <a:extLst>
              <a:ext uri="{FF2B5EF4-FFF2-40B4-BE49-F238E27FC236}">
                <a16:creationId xmlns:a16="http://schemas.microsoft.com/office/drawing/2014/main" id="{1DB5A93D-3A8F-AE9F-66D5-758912E3E39C}"/>
              </a:ext>
            </a:extLst>
          </p:cNvPr>
          <p:cNvPicPr>
            <a:picLocks noChangeAspect="1"/>
          </p:cNvPicPr>
          <p:nvPr/>
        </p:nvPicPr>
        <p:blipFill>
          <a:blip r:embed="rId5"/>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29832898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B6E7-A7E8-7944-DBB9-2AD9D43239A0}"/>
              </a:ext>
            </a:extLst>
          </p:cNvPr>
          <p:cNvSpPr>
            <a:spLocks noGrp="1"/>
          </p:cNvSpPr>
          <p:nvPr>
            <p:ph type="title"/>
          </p:nvPr>
        </p:nvSpPr>
        <p:spPr/>
        <p:txBody>
          <a:bodyPr/>
          <a:lstStyle/>
          <a:p>
            <a:r>
              <a:rPr lang="en-US" sz="4400" dirty="0"/>
              <a:t>How to Migrate Security Changes?</a:t>
            </a:r>
            <a:endParaRPr lang="en-US" dirty="0"/>
          </a:p>
        </p:txBody>
      </p:sp>
      <p:sp>
        <p:nvSpPr>
          <p:cNvPr id="3" name="Text Placeholder 2">
            <a:extLst>
              <a:ext uri="{FF2B5EF4-FFF2-40B4-BE49-F238E27FC236}">
                <a16:creationId xmlns:a16="http://schemas.microsoft.com/office/drawing/2014/main" id="{E4A8717D-FC5D-DB69-B0EE-AC389C69AD7E}"/>
              </a:ext>
            </a:extLst>
          </p:cNvPr>
          <p:cNvSpPr>
            <a:spLocks noGrp="1"/>
          </p:cNvSpPr>
          <p:nvPr>
            <p:ph type="body" sz="quarter" idx="10"/>
          </p:nvPr>
        </p:nvSpPr>
        <p:spPr/>
        <p:txBody>
          <a:bodyPr/>
          <a:lstStyle/>
          <a:p>
            <a:r>
              <a:rPr lang="en-US" sz="2800" dirty="0"/>
              <a:t>Security changes can be exported/imported via an XML file</a:t>
            </a:r>
          </a:p>
          <a:p>
            <a:r>
              <a:rPr lang="en-US" sz="2800" dirty="0"/>
              <a:t>Found in System Administration -&gt; Security Configuration -&gt; Data tab -&gt; Import/Export</a:t>
            </a:r>
          </a:p>
          <a:p>
            <a:endParaRPr lang="en-US" dirty="0"/>
          </a:p>
        </p:txBody>
      </p:sp>
      <p:pic>
        <p:nvPicPr>
          <p:cNvPr id="4" name="Picture 3">
            <a:extLst>
              <a:ext uri="{FF2B5EF4-FFF2-40B4-BE49-F238E27FC236}">
                <a16:creationId xmlns:a16="http://schemas.microsoft.com/office/drawing/2014/main" id="{2E6B448D-E54A-089C-05CE-2D393AD17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811" y="3348707"/>
            <a:ext cx="3771900" cy="1762125"/>
          </a:xfrm>
          <a:prstGeom prst="rect">
            <a:avLst/>
          </a:prstGeom>
        </p:spPr>
      </p:pic>
      <p:pic>
        <p:nvPicPr>
          <p:cNvPr id="8" name="Picture 7" descr="A red symbol with a pointed arrow&#10;&#10;Description automatically generated">
            <a:extLst>
              <a:ext uri="{FF2B5EF4-FFF2-40B4-BE49-F238E27FC236}">
                <a16:creationId xmlns:a16="http://schemas.microsoft.com/office/drawing/2014/main" id="{F79E2783-59C0-E8D0-E961-A6AC07A07EDB}"/>
              </a:ext>
            </a:extLst>
          </p:cNvPr>
          <p:cNvPicPr>
            <a:picLocks noChangeAspect="1"/>
          </p:cNvPicPr>
          <p:nvPr/>
        </p:nvPicPr>
        <p:blipFill>
          <a:blip r:embed="rId3"/>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39136535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8A619-A96D-BB17-DCB6-65393752F192}"/>
              </a:ext>
            </a:extLst>
          </p:cNvPr>
          <p:cNvSpPr>
            <a:spLocks noGrp="1"/>
          </p:cNvSpPr>
          <p:nvPr>
            <p:ph type="title"/>
          </p:nvPr>
        </p:nvSpPr>
        <p:spPr>
          <a:xfrm>
            <a:off x="672128" y="1935162"/>
            <a:ext cx="7862271" cy="1351952"/>
          </a:xfrm>
        </p:spPr>
        <p:txBody>
          <a:bodyPr/>
          <a:lstStyle/>
          <a:p>
            <a:r>
              <a:rPr lang="en-US" dirty="0"/>
              <a:t>Security via Code</a:t>
            </a:r>
            <a:br>
              <a:rPr lang="en-US" dirty="0"/>
            </a:br>
            <a:r>
              <a:rPr lang="en-US" dirty="0"/>
              <a:t>(AOT)</a:t>
            </a:r>
          </a:p>
        </p:txBody>
      </p:sp>
      <p:pic>
        <p:nvPicPr>
          <p:cNvPr id="2" name="Picture 7">
            <a:extLst>
              <a:ext uri="{FF2B5EF4-FFF2-40B4-BE49-F238E27FC236}">
                <a16:creationId xmlns:a16="http://schemas.microsoft.com/office/drawing/2014/main" id="{F6FC56F7-70E7-6EC4-5735-EE3F6B00FDA3}"/>
              </a:ext>
            </a:extLst>
          </p:cNvPr>
          <p:cNvPicPr>
            <a:picLocks noChangeAspect="1"/>
          </p:cNvPicPr>
          <p:nvPr/>
        </p:nvPicPr>
        <p:blipFill>
          <a:blip r:embed="rId2"/>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5383146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9AF1B0-4DAB-4458-0669-0DCD524BE89D}"/>
              </a:ext>
            </a:extLst>
          </p:cNvPr>
          <p:cNvSpPr>
            <a:spLocks noGrp="1"/>
          </p:cNvSpPr>
          <p:nvPr>
            <p:ph type="title"/>
          </p:nvPr>
        </p:nvSpPr>
        <p:spPr>
          <a:xfrm>
            <a:off x="677408" y="2381476"/>
            <a:ext cx="9589375" cy="1351952"/>
          </a:xfrm>
          <a:ln>
            <a:noFill/>
          </a:ln>
        </p:spPr>
        <p:txBody>
          <a:bodyPr/>
          <a:lstStyle>
            <a:lvl1pPr>
              <a:defRPr sz="4400"/>
            </a:lvl1pPr>
          </a:lstStyle>
          <a:p>
            <a:r>
              <a:rPr lang="en-US" b="1" dirty="0">
                <a:solidFill>
                  <a:srgbClr val="1E275C"/>
                </a:solidFill>
              </a:rPr>
              <a:t>D365FO Security Customization Showdown :</a:t>
            </a:r>
            <a:br>
              <a:rPr lang="en-US" b="1" dirty="0">
                <a:solidFill>
                  <a:srgbClr val="1E275C"/>
                </a:solidFill>
              </a:rPr>
            </a:br>
            <a:br>
              <a:rPr lang="en-US" b="1" dirty="0">
                <a:solidFill>
                  <a:srgbClr val="1E275C"/>
                </a:solidFill>
              </a:rPr>
            </a:br>
            <a:r>
              <a:rPr lang="en-US" b="1" dirty="0">
                <a:solidFill>
                  <a:srgbClr val="1E275C"/>
                </a:solidFill>
              </a:rPr>
              <a:t>Code vs Configuration</a:t>
            </a:r>
          </a:p>
        </p:txBody>
      </p:sp>
    </p:spTree>
    <p:extLst>
      <p:ext uri="{BB962C8B-B14F-4D97-AF65-F5344CB8AC3E}">
        <p14:creationId xmlns:p14="http://schemas.microsoft.com/office/powerpoint/2010/main" val="35130571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BAAE4-D93C-D2F0-C08D-7F382C90235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8C27F25-BF0A-2AF7-73A8-63AC658FF847}"/>
              </a:ext>
            </a:extLst>
          </p:cNvPr>
          <p:cNvSpPr>
            <a:spLocks noGrp="1"/>
          </p:cNvSpPr>
          <p:nvPr>
            <p:ph type="body" sz="quarter" idx="10"/>
          </p:nvPr>
        </p:nvSpPr>
        <p:spPr/>
        <p:txBody>
          <a:bodyPr/>
          <a:lstStyle/>
          <a:p>
            <a:endParaRPr lang="en-US"/>
          </a:p>
        </p:txBody>
      </p:sp>
      <p:pic>
        <p:nvPicPr>
          <p:cNvPr id="1026" name="Picture 2" descr="It's a trap! | Star Wars Memes Wiki | Fandom">
            <a:extLst>
              <a:ext uri="{FF2B5EF4-FFF2-40B4-BE49-F238E27FC236}">
                <a16:creationId xmlns:a16="http://schemas.microsoft.com/office/drawing/2014/main" id="{AD5BD2D1-78E2-BEDE-E3BF-C57869AFE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713" y="1149350"/>
            <a:ext cx="687705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896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71C15A-01C1-FB34-3427-EE7520D64701}"/>
              </a:ext>
            </a:extLst>
          </p:cNvPr>
          <p:cNvSpPr>
            <a:spLocks noGrp="1"/>
          </p:cNvSpPr>
          <p:nvPr>
            <p:ph type="title"/>
          </p:nvPr>
        </p:nvSpPr>
        <p:spPr/>
        <p:txBody>
          <a:bodyPr/>
          <a:lstStyle/>
          <a:p>
            <a:r>
              <a:rPr lang="en-US" dirty="0"/>
              <a:t>How to Access AOT</a:t>
            </a:r>
          </a:p>
        </p:txBody>
      </p:sp>
      <p:sp>
        <p:nvSpPr>
          <p:cNvPr id="4" name="Text Placeholder 3">
            <a:extLst>
              <a:ext uri="{FF2B5EF4-FFF2-40B4-BE49-F238E27FC236}">
                <a16:creationId xmlns:a16="http://schemas.microsoft.com/office/drawing/2014/main" id="{BA25E916-E5A8-665A-D578-0D57BE1048F7}"/>
              </a:ext>
            </a:extLst>
          </p:cNvPr>
          <p:cNvSpPr>
            <a:spLocks noGrp="1"/>
          </p:cNvSpPr>
          <p:nvPr>
            <p:ph type="body" sz="quarter" idx="10"/>
          </p:nvPr>
        </p:nvSpPr>
        <p:spPr/>
        <p:txBody>
          <a:bodyPr/>
          <a:lstStyle/>
          <a:p>
            <a:r>
              <a:rPr lang="en-US" sz="2800" dirty="0"/>
              <a:t>Can be found in development environment </a:t>
            </a:r>
          </a:p>
          <a:p>
            <a:pPr marL="0" indent="0">
              <a:buNone/>
            </a:pPr>
            <a:r>
              <a:rPr lang="en-US" sz="2800" dirty="0"/>
              <a:t>by RDP-</a:t>
            </a:r>
            <a:r>
              <a:rPr lang="en-US" sz="2800" dirty="0" err="1"/>
              <a:t>ing</a:t>
            </a:r>
            <a:r>
              <a:rPr lang="en-US" sz="2800" dirty="0"/>
              <a:t> to it (if hosted in Azure) or a local VM</a:t>
            </a:r>
          </a:p>
          <a:p>
            <a:pPr lvl="1"/>
            <a:r>
              <a:rPr lang="en-US" sz="2000" dirty="0"/>
              <a:t>Will have modified version of Visual Studio</a:t>
            </a:r>
          </a:p>
          <a:p>
            <a:pPr lvl="1"/>
            <a:r>
              <a:rPr lang="en-US" sz="2000" dirty="0"/>
              <a:t>Go to View -&gt; Application Explorer</a:t>
            </a:r>
          </a:p>
          <a:p>
            <a:endParaRPr lang="en-US" dirty="0"/>
          </a:p>
        </p:txBody>
      </p:sp>
      <p:pic>
        <p:nvPicPr>
          <p:cNvPr id="5" name="Picture 4">
            <a:extLst>
              <a:ext uri="{FF2B5EF4-FFF2-40B4-BE49-F238E27FC236}">
                <a16:creationId xmlns:a16="http://schemas.microsoft.com/office/drawing/2014/main" id="{3149A657-05D7-BA4C-2701-3AA4AA500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581" y="4109966"/>
            <a:ext cx="2802294" cy="1621453"/>
          </a:xfrm>
          <a:prstGeom prst="rect">
            <a:avLst/>
          </a:prstGeom>
        </p:spPr>
      </p:pic>
      <p:pic>
        <p:nvPicPr>
          <p:cNvPr id="6" name="Picture 5">
            <a:extLst>
              <a:ext uri="{FF2B5EF4-FFF2-40B4-BE49-F238E27FC236}">
                <a16:creationId xmlns:a16="http://schemas.microsoft.com/office/drawing/2014/main" id="{E0EADFCB-02BA-C077-A3F7-0ED6CDF61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008" y="1171258"/>
            <a:ext cx="2344057" cy="5031792"/>
          </a:xfrm>
          <a:prstGeom prst="rect">
            <a:avLst/>
          </a:prstGeom>
        </p:spPr>
      </p:pic>
      <p:sp>
        <p:nvSpPr>
          <p:cNvPr id="7" name="Right Arrow 6">
            <a:extLst>
              <a:ext uri="{FF2B5EF4-FFF2-40B4-BE49-F238E27FC236}">
                <a16:creationId xmlns:a16="http://schemas.microsoft.com/office/drawing/2014/main" id="{9CD1248F-1A93-E9EA-D057-880976F3C215}"/>
              </a:ext>
            </a:extLst>
          </p:cNvPr>
          <p:cNvSpPr/>
          <p:nvPr/>
        </p:nvSpPr>
        <p:spPr>
          <a:xfrm>
            <a:off x="7427799" y="4895425"/>
            <a:ext cx="1201314" cy="4983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7">
            <a:extLst>
              <a:ext uri="{FF2B5EF4-FFF2-40B4-BE49-F238E27FC236}">
                <a16:creationId xmlns:a16="http://schemas.microsoft.com/office/drawing/2014/main" id="{BDFFB6DD-B2B0-E5E5-1E97-5BEEB990D64F}"/>
              </a:ext>
            </a:extLst>
          </p:cNvPr>
          <p:cNvPicPr>
            <a:picLocks noChangeAspect="1"/>
          </p:cNvPicPr>
          <p:nvPr/>
        </p:nvPicPr>
        <p:blipFill>
          <a:blip r:embed="rId4"/>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10739901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71C15A-01C1-FB34-3427-EE7520D64701}"/>
              </a:ext>
            </a:extLst>
          </p:cNvPr>
          <p:cNvSpPr>
            <a:spLocks noGrp="1"/>
          </p:cNvSpPr>
          <p:nvPr>
            <p:ph type="title"/>
          </p:nvPr>
        </p:nvSpPr>
        <p:spPr/>
        <p:txBody>
          <a:bodyPr/>
          <a:lstStyle/>
          <a:p>
            <a:r>
              <a:rPr lang="en-US" dirty="0"/>
              <a:t>Creating a Security Layer</a:t>
            </a:r>
          </a:p>
        </p:txBody>
      </p:sp>
      <p:sp>
        <p:nvSpPr>
          <p:cNvPr id="4" name="Text Placeholder 3">
            <a:extLst>
              <a:ext uri="{FF2B5EF4-FFF2-40B4-BE49-F238E27FC236}">
                <a16:creationId xmlns:a16="http://schemas.microsoft.com/office/drawing/2014/main" id="{BA25E916-E5A8-665A-D578-0D57BE1048F7}"/>
              </a:ext>
            </a:extLst>
          </p:cNvPr>
          <p:cNvSpPr>
            <a:spLocks noGrp="1"/>
          </p:cNvSpPr>
          <p:nvPr>
            <p:ph type="body" sz="quarter" idx="10"/>
          </p:nvPr>
        </p:nvSpPr>
        <p:spPr/>
        <p:txBody>
          <a:bodyPr/>
          <a:lstStyle/>
          <a:p>
            <a:r>
              <a:rPr lang="en-US" dirty="0"/>
              <a:t>Creating a role/duty/privilege</a:t>
            </a:r>
          </a:p>
          <a:p>
            <a:endParaRPr lang="en-US" dirty="0"/>
          </a:p>
        </p:txBody>
      </p:sp>
      <p:pic>
        <p:nvPicPr>
          <p:cNvPr id="2" name="Picture 1">
            <a:extLst>
              <a:ext uri="{FF2B5EF4-FFF2-40B4-BE49-F238E27FC236}">
                <a16:creationId xmlns:a16="http://schemas.microsoft.com/office/drawing/2014/main" id="{D56BDE76-4663-EF39-893D-5C57E8A30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381" y="2506472"/>
            <a:ext cx="5144294" cy="3409434"/>
          </a:xfrm>
          <a:prstGeom prst="rect">
            <a:avLst/>
          </a:prstGeom>
        </p:spPr>
      </p:pic>
      <p:pic>
        <p:nvPicPr>
          <p:cNvPr id="5" name="Picture 4">
            <a:extLst>
              <a:ext uri="{FF2B5EF4-FFF2-40B4-BE49-F238E27FC236}">
                <a16:creationId xmlns:a16="http://schemas.microsoft.com/office/drawing/2014/main" id="{F84B2182-9872-1DA1-927B-36F98BD22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630" y="3266157"/>
            <a:ext cx="3486150" cy="1981200"/>
          </a:xfrm>
          <a:prstGeom prst="rect">
            <a:avLst/>
          </a:prstGeom>
        </p:spPr>
      </p:pic>
      <p:sp>
        <p:nvSpPr>
          <p:cNvPr id="6" name="Right Arrow 5">
            <a:extLst>
              <a:ext uri="{FF2B5EF4-FFF2-40B4-BE49-F238E27FC236}">
                <a16:creationId xmlns:a16="http://schemas.microsoft.com/office/drawing/2014/main" id="{55B74C48-9D10-5007-0875-02D2DD988536}"/>
              </a:ext>
            </a:extLst>
          </p:cNvPr>
          <p:cNvSpPr/>
          <p:nvPr/>
        </p:nvSpPr>
        <p:spPr>
          <a:xfrm>
            <a:off x="6499803" y="3987447"/>
            <a:ext cx="1153699" cy="5386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5361BBEB-3563-C885-FF3B-F56889207F20}"/>
              </a:ext>
            </a:extLst>
          </p:cNvPr>
          <p:cNvPicPr>
            <a:picLocks noChangeAspect="1"/>
          </p:cNvPicPr>
          <p:nvPr/>
        </p:nvPicPr>
        <p:blipFill>
          <a:blip r:embed="rId4"/>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18450440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71C15A-01C1-FB34-3427-EE7520D64701}"/>
              </a:ext>
            </a:extLst>
          </p:cNvPr>
          <p:cNvSpPr>
            <a:spLocks noGrp="1"/>
          </p:cNvSpPr>
          <p:nvPr>
            <p:ph type="title"/>
          </p:nvPr>
        </p:nvSpPr>
        <p:spPr/>
        <p:txBody>
          <a:bodyPr/>
          <a:lstStyle/>
          <a:p>
            <a:r>
              <a:rPr lang="en-US" dirty="0"/>
              <a:t>Associating Security Layers</a:t>
            </a:r>
          </a:p>
        </p:txBody>
      </p:sp>
      <p:sp>
        <p:nvSpPr>
          <p:cNvPr id="4" name="Text Placeholder 3">
            <a:extLst>
              <a:ext uri="{FF2B5EF4-FFF2-40B4-BE49-F238E27FC236}">
                <a16:creationId xmlns:a16="http://schemas.microsoft.com/office/drawing/2014/main" id="{BA25E916-E5A8-665A-D578-0D57BE1048F7}"/>
              </a:ext>
            </a:extLst>
          </p:cNvPr>
          <p:cNvSpPr>
            <a:spLocks noGrp="1"/>
          </p:cNvSpPr>
          <p:nvPr>
            <p:ph type="body" sz="quarter" idx="10"/>
          </p:nvPr>
        </p:nvSpPr>
        <p:spPr/>
        <p:txBody>
          <a:bodyPr/>
          <a:lstStyle/>
          <a:p>
            <a:r>
              <a:rPr lang="en-US" dirty="0"/>
              <a:t>Associating duty -&gt; role</a:t>
            </a:r>
          </a:p>
          <a:p>
            <a:endParaRPr lang="en-US" dirty="0"/>
          </a:p>
        </p:txBody>
      </p:sp>
      <p:pic>
        <p:nvPicPr>
          <p:cNvPr id="2" name="Picture 1">
            <a:extLst>
              <a:ext uri="{FF2B5EF4-FFF2-40B4-BE49-F238E27FC236}">
                <a16:creationId xmlns:a16="http://schemas.microsoft.com/office/drawing/2014/main" id="{94D6E62C-9996-361A-2208-B72F40931335}"/>
              </a:ext>
            </a:extLst>
          </p:cNvPr>
          <p:cNvPicPr>
            <a:picLocks noChangeAspect="1"/>
          </p:cNvPicPr>
          <p:nvPr/>
        </p:nvPicPr>
        <p:blipFill>
          <a:blip r:embed="rId2"/>
          <a:stretch>
            <a:fillRect/>
          </a:stretch>
        </p:blipFill>
        <p:spPr>
          <a:xfrm>
            <a:off x="882401" y="2765050"/>
            <a:ext cx="10671672" cy="1464423"/>
          </a:xfrm>
          <a:prstGeom prst="rect">
            <a:avLst/>
          </a:prstGeom>
        </p:spPr>
      </p:pic>
      <p:pic>
        <p:nvPicPr>
          <p:cNvPr id="5" name="Picture 7">
            <a:extLst>
              <a:ext uri="{FF2B5EF4-FFF2-40B4-BE49-F238E27FC236}">
                <a16:creationId xmlns:a16="http://schemas.microsoft.com/office/drawing/2014/main" id="{4DE2EE43-AFDD-AAB2-C396-3331B6368B15}"/>
              </a:ext>
            </a:extLst>
          </p:cNvPr>
          <p:cNvPicPr>
            <a:picLocks noChangeAspect="1"/>
          </p:cNvPicPr>
          <p:nvPr/>
        </p:nvPicPr>
        <p:blipFill>
          <a:blip r:embed="rId3"/>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11411826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71C15A-01C1-FB34-3427-EE7520D64701}"/>
              </a:ext>
            </a:extLst>
          </p:cNvPr>
          <p:cNvSpPr>
            <a:spLocks noGrp="1"/>
          </p:cNvSpPr>
          <p:nvPr>
            <p:ph type="title"/>
          </p:nvPr>
        </p:nvSpPr>
        <p:spPr/>
        <p:txBody>
          <a:bodyPr/>
          <a:lstStyle/>
          <a:p>
            <a:r>
              <a:rPr lang="en-US" dirty="0"/>
              <a:t>Configuring Object Access</a:t>
            </a:r>
          </a:p>
        </p:txBody>
      </p:sp>
      <p:sp>
        <p:nvSpPr>
          <p:cNvPr id="4" name="Text Placeholder 3">
            <a:extLst>
              <a:ext uri="{FF2B5EF4-FFF2-40B4-BE49-F238E27FC236}">
                <a16:creationId xmlns:a16="http://schemas.microsoft.com/office/drawing/2014/main" id="{BA25E916-E5A8-665A-D578-0D57BE1048F7}"/>
              </a:ext>
            </a:extLst>
          </p:cNvPr>
          <p:cNvSpPr>
            <a:spLocks noGrp="1"/>
          </p:cNvSpPr>
          <p:nvPr>
            <p:ph type="body" sz="quarter" idx="10"/>
          </p:nvPr>
        </p:nvSpPr>
        <p:spPr/>
        <p:txBody>
          <a:bodyPr/>
          <a:lstStyle/>
          <a:p>
            <a:r>
              <a:rPr lang="en-US" dirty="0"/>
              <a:t>At privilege level, Properties window will change for object access</a:t>
            </a:r>
          </a:p>
          <a:p>
            <a:endParaRPr lang="en-US" dirty="0"/>
          </a:p>
        </p:txBody>
      </p:sp>
      <p:pic>
        <p:nvPicPr>
          <p:cNvPr id="2" name="Picture 1">
            <a:extLst>
              <a:ext uri="{FF2B5EF4-FFF2-40B4-BE49-F238E27FC236}">
                <a16:creationId xmlns:a16="http://schemas.microsoft.com/office/drawing/2014/main" id="{8062ABFD-8F82-0938-2AAF-31AC1D759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823" y="2820634"/>
            <a:ext cx="10429875" cy="2914650"/>
          </a:xfrm>
          <a:prstGeom prst="rect">
            <a:avLst/>
          </a:prstGeom>
        </p:spPr>
      </p:pic>
      <p:pic>
        <p:nvPicPr>
          <p:cNvPr id="5" name="Picture 7">
            <a:extLst>
              <a:ext uri="{FF2B5EF4-FFF2-40B4-BE49-F238E27FC236}">
                <a16:creationId xmlns:a16="http://schemas.microsoft.com/office/drawing/2014/main" id="{4E610C6E-D6ED-0B9E-A25A-C581D71EE2FC}"/>
              </a:ext>
            </a:extLst>
          </p:cNvPr>
          <p:cNvPicPr>
            <a:picLocks noChangeAspect="1"/>
          </p:cNvPicPr>
          <p:nvPr/>
        </p:nvPicPr>
        <p:blipFill>
          <a:blip r:embed="rId3"/>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212683349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71C15A-01C1-FB34-3427-EE7520D64701}"/>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BA25E916-E5A8-665A-D578-0D57BE1048F7}"/>
              </a:ext>
            </a:extLst>
          </p:cNvPr>
          <p:cNvSpPr>
            <a:spLocks noGrp="1"/>
          </p:cNvSpPr>
          <p:nvPr>
            <p:ph type="body" sz="quarter" idx="10"/>
          </p:nvPr>
        </p:nvSpPr>
        <p:spPr/>
        <p:txBody>
          <a:bodyPr/>
          <a:lstStyle/>
          <a:p>
            <a:r>
              <a:rPr lang="en-US" sz="2800" dirty="0"/>
              <a:t>You are unable to directly modify out of box security (</a:t>
            </a:r>
            <a:r>
              <a:rPr lang="en-US" sz="2800" dirty="0" err="1"/>
              <a:t>overlayering</a:t>
            </a:r>
            <a:r>
              <a:rPr lang="en-US" sz="2800" dirty="0"/>
              <a:t>) due to Microsoft’s locking of models</a:t>
            </a:r>
          </a:p>
          <a:p>
            <a:r>
              <a:rPr lang="en-US" sz="2800" dirty="0"/>
              <a:t>Instead, you must create an ‘extension’</a:t>
            </a:r>
          </a:p>
          <a:p>
            <a:endParaRPr lang="en-US" dirty="0"/>
          </a:p>
        </p:txBody>
      </p:sp>
      <p:pic>
        <p:nvPicPr>
          <p:cNvPr id="2" name="Picture 1">
            <a:extLst>
              <a:ext uri="{FF2B5EF4-FFF2-40B4-BE49-F238E27FC236}">
                <a16:creationId xmlns:a16="http://schemas.microsoft.com/office/drawing/2014/main" id="{E031E835-78E9-11F2-1679-3F0492B17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637" y="3088886"/>
            <a:ext cx="5791200" cy="3324225"/>
          </a:xfrm>
          <a:prstGeom prst="rect">
            <a:avLst/>
          </a:prstGeom>
        </p:spPr>
      </p:pic>
      <p:pic>
        <p:nvPicPr>
          <p:cNvPr id="5" name="Picture 7">
            <a:extLst>
              <a:ext uri="{FF2B5EF4-FFF2-40B4-BE49-F238E27FC236}">
                <a16:creationId xmlns:a16="http://schemas.microsoft.com/office/drawing/2014/main" id="{F36A6E35-E891-3AC0-CF68-C60ABF6CAF3E}"/>
              </a:ext>
            </a:extLst>
          </p:cNvPr>
          <p:cNvPicPr>
            <a:picLocks noChangeAspect="1"/>
          </p:cNvPicPr>
          <p:nvPr/>
        </p:nvPicPr>
        <p:blipFill>
          <a:blip r:embed="rId3"/>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5278647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71C15A-01C1-FB34-3427-EE7520D64701}"/>
              </a:ext>
            </a:extLst>
          </p:cNvPr>
          <p:cNvSpPr>
            <a:spLocks noGrp="1"/>
          </p:cNvSpPr>
          <p:nvPr>
            <p:ph type="title"/>
          </p:nvPr>
        </p:nvSpPr>
        <p:spPr/>
        <p:txBody>
          <a:bodyPr/>
          <a:lstStyle/>
          <a:p>
            <a:r>
              <a:rPr lang="en-US" dirty="0"/>
              <a:t>Synchronize Database</a:t>
            </a:r>
          </a:p>
        </p:txBody>
      </p:sp>
      <p:sp>
        <p:nvSpPr>
          <p:cNvPr id="4" name="Text Placeholder 3">
            <a:extLst>
              <a:ext uri="{FF2B5EF4-FFF2-40B4-BE49-F238E27FC236}">
                <a16:creationId xmlns:a16="http://schemas.microsoft.com/office/drawing/2014/main" id="{BA25E916-E5A8-665A-D578-0D57BE1048F7}"/>
              </a:ext>
            </a:extLst>
          </p:cNvPr>
          <p:cNvSpPr>
            <a:spLocks noGrp="1"/>
          </p:cNvSpPr>
          <p:nvPr>
            <p:ph type="body" sz="quarter" idx="10"/>
          </p:nvPr>
        </p:nvSpPr>
        <p:spPr/>
        <p:txBody>
          <a:bodyPr/>
          <a:lstStyle/>
          <a:p>
            <a:r>
              <a:rPr lang="en-US" sz="2800" dirty="0"/>
              <a:t>Changes made to security in AOT do not go live immediately</a:t>
            </a:r>
          </a:p>
          <a:p>
            <a:r>
              <a:rPr lang="en-US" sz="2800" dirty="0"/>
              <a:t>You must ‘synchronize’ the changes at the project level</a:t>
            </a:r>
          </a:p>
          <a:p>
            <a:endParaRPr lang="en-US" dirty="0"/>
          </a:p>
        </p:txBody>
      </p:sp>
      <p:pic>
        <p:nvPicPr>
          <p:cNvPr id="2" name="Picture 1">
            <a:extLst>
              <a:ext uri="{FF2B5EF4-FFF2-40B4-BE49-F238E27FC236}">
                <a16:creationId xmlns:a16="http://schemas.microsoft.com/office/drawing/2014/main" id="{1AF83E1E-1595-0F06-205F-466036FE1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275" y="2684200"/>
            <a:ext cx="4574972" cy="3533323"/>
          </a:xfrm>
          <a:prstGeom prst="rect">
            <a:avLst/>
          </a:prstGeom>
        </p:spPr>
      </p:pic>
      <p:pic>
        <p:nvPicPr>
          <p:cNvPr id="5" name="Picture 7">
            <a:extLst>
              <a:ext uri="{FF2B5EF4-FFF2-40B4-BE49-F238E27FC236}">
                <a16:creationId xmlns:a16="http://schemas.microsoft.com/office/drawing/2014/main" id="{B62AD18B-E713-0D17-CEFD-9E3C993E2497}"/>
              </a:ext>
            </a:extLst>
          </p:cNvPr>
          <p:cNvPicPr>
            <a:picLocks noChangeAspect="1"/>
          </p:cNvPicPr>
          <p:nvPr/>
        </p:nvPicPr>
        <p:blipFill>
          <a:blip r:embed="rId3"/>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7718587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71C15A-01C1-FB34-3427-EE7520D64701}"/>
              </a:ext>
            </a:extLst>
          </p:cNvPr>
          <p:cNvSpPr>
            <a:spLocks noGrp="1"/>
          </p:cNvSpPr>
          <p:nvPr>
            <p:ph type="title"/>
          </p:nvPr>
        </p:nvSpPr>
        <p:spPr/>
        <p:txBody>
          <a:bodyPr/>
          <a:lstStyle/>
          <a:p>
            <a:r>
              <a:rPr lang="en-US" dirty="0"/>
              <a:t>Where Are Security </a:t>
            </a:r>
            <a:br>
              <a:rPr lang="en-US" dirty="0"/>
            </a:br>
            <a:r>
              <a:rPr lang="en-US" dirty="0"/>
              <a:t>Changes Stored?</a:t>
            </a:r>
          </a:p>
        </p:txBody>
      </p:sp>
      <p:sp>
        <p:nvSpPr>
          <p:cNvPr id="4" name="Text Placeholder 3">
            <a:extLst>
              <a:ext uri="{FF2B5EF4-FFF2-40B4-BE49-F238E27FC236}">
                <a16:creationId xmlns:a16="http://schemas.microsoft.com/office/drawing/2014/main" id="{BA25E916-E5A8-665A-D578-0D57BE1048F7}"/>
              </a:ext>
            </a:extLst>
          </p:cNvPr>
          <p:cNvSpPr>
            <a:spLocks noGrp="1"/>
          </p:cNvSpPr>
          <p:nvPr>
            <p:ph type="body" sz="quarter" idx="10"/>
          </p:nvPr>
        </p:nvSpPr>
        <p:spPr/>
        <p:txBody>
          <a:bodyPr/>
          <a:lstStyle/>
          <a:p>
            <a:r>
              <a:rPr lang="en-US" sz="2800" dirty="0"/>
              <a:t>Stored as ‘development artifacts’</a:t>
            </a:r>
          </a:p>
          <a:p>
            <a:r>
              <a:rPr lang="en-US" sz="2800" dirty="0"/>
              <a:t>XML files at project level</a:t>
            </a:r>
          </a:p>
          <a:p>
            <a:endParaRPr lang="en-US" dirty="0"/>
          </a:p>
        </p:txBody>
      </p:sp>
      <p:pic>
        <p:nvPicPr>
          <p:cNvPr id="2" name="Picture 1">
            <a:extLst>
              <a:ext uri="{FF2B5EF4-FFF2-40B4-BE49-F238E27FC236}">
                <a16:creationId xmlns:a16="http://schemas.microsoft.com/office/drawing/2014/main" id="{1AC653B4-7A18-0045-9441-F29299412740}"/>
              </a:ext>
            </a:extLst>
          </p:cNvPr>
          <p:cNvPicPr>
            <a:picLocks noChangeAspect="1"/>
          </p:cNvPicPr>
          <p:nvPr/>
        </p:nvPicPr>
        <p:blipFill>
          <a:blip r:embed="rId2"/>
          <a:stretch>
            <a:fillRect/>
          </a:stretch>
        </p:blipFill>
        <p:spPr>
          <a:xfrm>
            <a:off x="5667373" y="3200038"/>
            <a:ext cx="5686425" cy="1276350"/>
          </a:xfrm>
          <a:prstGeom prst="rect">
            <a:avLst/>
          </a:prstGeom>
        </p:spPr>
      </p:pic>
      <p:pic>
        <p:nvPicPr>
          <p:cNvPr id="5" name="Picture 4">
            <a:extLst>
              <a:ext uri="{FF2B5EF4-FFF2-40B4-BE49-F238E27FC236}">
                <a16:creationId xmlns:a16="http://schemas.microsoft.com/office/drawing/2014/main" id="{B19220DF-DC3B-A6EA-8D74-1790FCF2B4E8}"/>
              </a:ext>
            </a:extLst>
          </p:cNvPr>
          <p:cNvPicPr>
            <a:picLocks noChangeAspect="1"/>
          </p:cNvPicPr>
          <p:nvPr/>
        </p:nvPicPr>
        <p:blipFill>
          <a:blip r:embed="rId3"/>
          <a:stretch>
            <a:fillRect/>
          </a:stretch>
        </p:blipFill>
        <p:spPr>
          <a:xfrm>
            <a:off x="600073" y="3074352"/>
            <a:ext cx="3914775" cy="1609725"/>
          </a:xfrm>
          <a:prstGeom prst="rect">
            <a:avLst/>
          </a:prstGeom>
        </p:spPr>
      </p:pic>
      <p:cxnSp>
        <p:nvCxnSpPr>
          <p:cNvPr id="6" name="Straight Arrow Connector 5">
            <a:extLst>
              <a:ext uri="{FF2B5EF4-FFF2-40B4-BE49-F238E27FC236}">
                <a16:creationId xmlns:a16="http://schemas.microsoft.com/office/drawing/2014/main" id="{566331AD-176C-2DB1-8EA4-EB2DE7EE2B65}"/>
              </a:ext>
            </a:extLst>
          </p:cNvPr>
          <p:cNvCxnSpPr/>
          <p:nvPr/>
        </p:nvCxnSpPr>
        <p:spPr>
          <a:xfrm>
            <a:off x="4676772" y="3838213"/>
            <a:ext cx="990600" cy="0"/>
          </a:xfrm>
          <a:prstGeom prst="straightConnector1">
            <a:avLst/>
          </a:prstGeom>
          <a:ln w="76200">
            <a:solidFill>
              <a:schemeClr val="bg2">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Picture 7">
            <a:extLst>
              <a:ext uri="{FF2B5EF4-FFF2-40B4-BE49-F238E27FC236}">
                <a16:creationId xmlns:a16="http://schemas.microsoft.com/office/drawing/2014/main" id="{C56793C8-A0AA-8785-479E-D6DE9AD14B32}"/>
              </a:ext>
            </a:extLst>
          </p:cNvPr>
          <p:cNvPicPr>
            <a:picLocks noChangeAspect="1"/>
          </p:cNvPicPr>
          <p:nvPr/>
        </p:nvPicPr>
        <p:blipFill>
          <a:blip r:embed="rId4"/>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244626341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E199C-7F34-FBE4-50E7-1F85BD561B1B}"/>
              </a:ext>
            </a:extLst>
          </p:cNvPr>
          <p:cNvSpPr>
            <a:spLocks noGrp="1"/>
          </p:cNvSpPr>
          <p:nvPr>
            <p:ph type="title"/>
          </p:nvPr>
        </p:nvSpPr>
        <p:spPr/>
        <p:txBody>
          <a:bodyPr/>
          <a:lstStyle/>
          <a:p>
            <a:r>
              <a:rPr lang="en-US" dirty="0">
                <a:latin typeface="Segoe"/>
                <a:cs typeface="Segoe UI"/>
              </a:rPr>
              <a:t>Storage Location Based On </a:t>
            </a:r>
            <a:br>
              <a:rPr lang="en-US" dirty="0">
                <a:latin typeface="Segoe"/>
                <a:cs typeface="Segoe UI"/>
              </a:rPr>
            </a:br>
            <a:r>
              <a:rPr lang="en-US" dirty="0">
                <a:latin typeface="Segoe"/>
                <a:cs typeface="Segoe UI"/>
              </a:rPr>
              <a:t>Development Environment Type</a:t>
            </a:r>
            <a:endParaRPr lang="en-US" dirty="0"/>
          </a:p>
        </p:txBody>
      </p:sp>
      <p:sp>
        <p:nvSpPr>
          <p:cNvPr id="3" name="Text Placeholder 2">
            <a:extLst>
              <a:ext uri="{FF2B5EF4-FFF2-40B4-BE49-F238E27FC236}">
                <a16:creationId xmlns:a16="http://schemas.microsoft.com/office/drawing/2014/main" id="{0EE43B38-3482-C474-3E9B-1BD5CC50CB08}"/>
              </a:ext>
            </a:extLst>
          </p:cNvPr>
          <p:cNvSpPr>
            <a:spLocks noGrp="1"/>
          </p:cNvSpPr>
          <p:nvPr>
            <p:ph type="body" sz="quarter" idx="10"/>
          </p:nvPr>
        </p:nvSpPr>
        <p:spPr/>
        <p:txBody>
          <a:bodyPr vert="horz" wrap="square" lIns="146304" tIns="91440" rIns="146304" bIns="91440" rtlCol="0" anchor="t">
            <a:noAutofit/>
          </a:bodyPr>
          <a:lstStyle/>
          <a:p>
            <a:r>
              <a:rPr lang="en-US" dirty="0">
                <a:latin typeface="Segoe UI"/>
                <a:cs typeface="Segoe UI"/>
              </a:rPr>
              <a:t>Cloud Hosted Environment (CHE)</a:t>
            </a:r>
            <a:endParaRPr lang="en-US" dirty="0">
              <a:cs typeface="Segoe UI"/>
            </a:endParaRPr>
          </a:p>
          <a:p>
            <a:pPr lvl="1">
              <a:buFont typeface="Courier New" pitchFamily="34" charset="0"/>
              <a:buChar char="o"/>
            </a:pPr>
            <a:r>
              <a:rPr lang="en-US" sz="2000" dirty="0">
                <a:latin typeface="Segoe UI"/>
                <a:cs typeface="Segoe UI"/>
              </a:rPr>
              <a:t>K:\AosService\PackagesLocalDirectory\&lt;Model&gt;</a:t>
            </a:r>
            <a:endParaRPr lang="en-US">
              <a:cs typeface="Segoe UI"/>
            </a:endParaRPr>
          </a:p>
          <a:p>
            <a:endParaRPr lang="en-US" dirty="0">
              <a:latin typeface="Segoe UI"/>
              <a:cs typeface="Segoe UI"/>
            </a:endParaRPr>
          </a:p>
          <a:p>
            <a:r>
              <a:rPr lang="en-US" dirty="0">
                <a:latin typeface="Segoe UI"/>
                <a:cs typeface="Segoe UI"/>
              </a:rPr>
              <a:t>Virtual Hard Drive (VHD)</a:t>
            </a:r>
            <a:endParaRPr lang="en-US" dirty="0">
              <a:latin typeface="segoe ui"/>
              <a:cs typeface="Segoe UI"/>
            </a:endParaRPr>
          </a:p>
          <a:p>
            <a:pPr lvl="1">
              <a:buFont typeface="Courier New" pitchFamily="34" charset="0"/>
              <a:buChar char="o"/>
            </a:pPr>
            <a:r>
              <a:rPr lang="en-US" sz="2000" dirty="0">
                <a:latin typeface="Segoe UI"/>
                <a:cs typeface="Segoe UI"/>
              </a:rPr>
              <a:t>C:\AosService\PackagesLocalDirectory\&lt;Model&gt;</a:t>
            </a:r>
            <a:endParaRPr lang="en-US">
              <a:cs typeface="Segoe UI"/>
            </a:endParaRPr>
          </a:p>
          <a:p>
            <a:endParaRPr lang="en-US" dirty="0">
              <a:latin typeface="Segoe UI"/>
              <a:cs typeface="Segoe UI"/>
            </a:endParaRPr>
          </a:p>
          <a:p>
            <a:r>
              <a:rPr lang="en-US" dirty="0">
                <a:latin typeface="Segoe UI"/>
                <a:cs typeface="Segoe UI"/>
              </a:rPr>
              <a:t>Unified Developer Experience (UDE)</a:t>
            </a:r>
            <a:endParaRPr lang="en-US" dirty="0">
              <a:cs typeface="Segoe UI"/>
            </a:endParaRPr>
          </a:p>
          <a:p>
            <a:pPr lvl="1">
              <a:buFont typeface="Courier New" pitchFamily="34" charset="0"/>
              <a:buChar char="o"/>
            </a:pPr>
            <a:r>
              <a:rPr lang="en-US" sz="2000" dirty="0">
                <a:latin typeface="Segoe UI"/>
                <a:cs typeface="Segoe UI"/>
              </a:rPr>
              <a:t>C:\Users\&lt;Users&gt;\AppData\Local\Microsoft\Dynamics365\&lt;version&gt;\PackagesLocalDirectory\&lt;Model&gt;</a:t>
            </a:r>
            <a:endParaRPr lang="en-US" sz="2000" dirty="0">
              <a:latin typeface="Segoe UI"/>
            </a:endParaRPr>
          </a:p>
          <a:p>
            <a:endParaRPr lang="en-US" dirty="0"/>
          </a:p>
        </p:txBody>
      </p:sp>
      <p:pic>
        <p:nvPicPr>
          <p:cNvPr id="5" name="Picture 7" descr="A black mask with red eyes&#10;&#10;Description automatically generated">
            <a:extLst>
              <a:ext uri="{FF2B5EF4-FFF2-40B4-BE49-F238E27FC236}">
                <a16:creationId xmlns:a16="http://schemas.microsoft.com/office/drawing/2014/main" id="{23F6864D-CDEE-DFFA-0377-23837DC68505}"/>
              </a:ext>
            </a:extLst>
          </p:cNvPr>
          <p:cNvPicPr>
            <a:picLocks noChangeAspect="1"/>
          </p:cNvPicPr>
          <p:nvPr/>
        </p:nvPicPr>
        <p:blipFill>
          <a:blip r:embed="rId2"/>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18215661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71C15A-01C1-FB34-3427-EE7520D64701}"/>
              </a:ext>
            </a:extLst>
          </p:cNvPr>
          <p:cNvSpPr>
            <a:spLocks noGrp="1"/>
          </p:cNvSpPr>
          <p:nvPr>
            <p:ph type="title"/>
          </p:nvPr>
        </p:nvSpPr>
        <p:spPr/>
        <p:txBody>
          <a:bodyPr/>
          <a:lstStyle/>
          <a:p>
            <a:r>
              <a:rPr lang="en-US" dirty="0"/>
              <a:t>Security Code Build</a:t>
            </a:r>
          </a:p>
        </p:txBody>
      </p:sp>
      <p:sp>
        <p:nvSpPr>
          <p:cNvPr id="4" name="Text Placeholder 3">
            <a:extLst>
              <a:ext uri="{FF2B5EF4-FFF2-40B4-BE49-F238E27FC236}">
                <a16:creationId xmlns:a16="http://schemas.microsoft.com/office/drawing/2014/main" id="{BA25E916-E5A8-665A-D578-0D57BE1048F7}"/>
              </a:ext>
            </a:extLst>
          </p:cNvPr>
          <p:cNvSpPr>
            <a:spLocks noGrp="1"/>
          </p:cNvSpPr>
          <p:nvPr>
            <p:ph type="body" sz="quarter" idx="10"/>
          </p:nvPr>
        </p:nvSpPr>
        <p:spPr/>
        <p:txBody>
          <a:bodyPr/>
          <a:lstStyle/>
          <a:p>
            <a:r>
              <a:rPr lang="en-US" sz="2800" dirty="0">
                <a:hlinkClick r:id="rId2"/>
              </a:rPr>
              <a:t>Best practice is to use ALM model of the build server and code promotion</a:t>
            </a:r>
            <a:endParaRPr lang="en-US" sz="2800" dirty="0"/>
          </a:p>
          <a:p>
            <a:r>
              <a:rPr lang="en-US" sz="2800" dirty="0"/>
              <a:t>Since security changes in AOT are code artifacts you can build a deployable package with the changes and move these to another environment</a:t>
            </a:r>
          </a:p>
          <a:p>
            <a:endParaRPr lang="en-US" dirty="0"/>
          </a:p>
        </p:txBody>
      </p:sp>
      <p:pic>
        <p:nvPicPr>
          <p:cNvPr id="2" name="Picture 1">
            <a:extLst>
              <a:ext uri="{FF2B5EF4-FFF2-40B4-BE49-F238E27FC236}">
                <a16:creationId xmlns:a16="http://schemas.microsoft.com/office/drawing/2014/main" id="{22DF9C0A-B4EB-4921-8ED9-12046EF43C2F}"/>
              </a:ext>
            </a:extLst>
          </p:cNvPr>
          <p:cNvPicPr>
            <a:picLocks noChangeAspect="1"/>
          </p:cNvPicPr>
          <p:nvPr/>
        </p:nvPicPr>
        <p:blipFill>
          <a:blip r:embed="rId3"/>
          <a:stretch>
            <a:fillRect/>
          </a:stretch>
        </p:blipFill>
        <p:spPr>
          <a:xfrm>
            <a:off x="4068723" y="3613110"/>
            <a:ext cx="4262076" cy="2844198"/>
          </a:xfrm>
          <a:prstGeom prst="rect">
            <a:avLst/>
          </a:prstGeom>
        </p:spPr>
      </p:pic>
      <p:pic>
        <p:nvPicPr>
          <p:cNvPr id="5" name="Picture 7">
            <a:extLst>
              <a:ext uri="{FF2B5EF4-FFF2-40B4-BE49-F238E27FC236}">
                <a16:creationId xmlns:a16="http://schemas.microsoft.com/office/drawing/2014/main" id="{1C861190-CE6C-E49B-CE4F-95FEDE52AD15}"/>
              </a:ext>
            </a:extLst>
          </p:cNvPr>
          <p:cNvPicPr>
            <a:picLocks noChangeAspect="1"/>
          </p:cNvPicPr>
          <p:nvPr/>
        </p:nvPicPr>
        <p:blipFill>
          <a:blip r:embed="rId4"/>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2250577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E98189-BD51-46A0-336E-294655BFF32E}"/>
              </a:ext>
            </a:extLst>
          </p:cNvPr>
          <p:cNvSpPr>
            <a:spLocks noGrp="1"/>
          </p:cNvSpPr>
          <p:nvPr>
            <p:ph type="title"/>
          </p:nvPr>
        </p:nvSpPr>
        <p:spPr>
          <a:xfrm>
            <a:off x="713677" y="244405"/>
            <a:ext cx="3315398" cy="712249"/>
          </a:xfrm>
        </p:spPr>
        <p:txBody>
          <a:bodyPr/>
          <a:lstStyle/>
          <a:p>
            <a:r>
              <a:rPr lang="en-US" dirty="0"/>
              <a:t>Alex Meyer</a:t>
            </a:r>
          </a:p>
        </p:txBody>
      </p:sp>
      <p:sp>
        <p:nvSpPr>
          <p:cNvPr id="7" name="Text Placeholder 6">
            <a:extLst>
              <a:ext uri="{FF2B5EF4-FFF2-40B4-BE49-F238E27FC236}">
                <a16:creationId xmlns:a16="http://schemas.microsoft.com/office/drawing/2014/main" id="{4B4457C9-F4B5-913D-D7A6-E76D5F345EA8}"/>
              </a:ext>
            </a:extLst>
          </p:cNvPr>
          <p:cNvSpPr>
            <a:spLocks noGrp="1"/>
          </p:cNvSpPr>
          <p:nvPr>
            <p:ph type="body" sz="quarter" idx="10"/>
          </p:nvPr>
        </p:nvSpPr>
        <p:spPr>
          <a:xfrm>
            <a:off x="713677" y="1038245"/>
            <a:ext cx="5504560" cy="4961339"/>
          </a:xfrm>
        </p:spPr>
        <p:txBody>
          <a:bodyPr/>
          <a:lstStyle/>
          <a:p>
            <a:pPr marL="0" indent="0">
              <a:buNone/>
            </a:pPr>
            <a:r>
              <a:rPr lang="en-US" sz="1800" dirty="0"/>
              <a:t>Principal Software Development Engineer</a:t>
            </a:r>
          </a:p>
          <a:p>
            <a:pPr marL="0" indent="0">
              <a:buNone/>
            </a:pPr>
            <a:r>
              <a:rPr lang="en-US" sz="1800" dirty="0">
                <a:hlinkClick r:id="rId2"/>
              </a:rPr>
              <a:t>Delinea</a:t>
            </a:r>
            <a:endParaRPr lang="en-US" sz="1800" dirty="0"/>
          </a:p>
          <a:p>
            <a:pPr marL="0" indent="0">
              <a:buNone/>
            </a:pPr>
            <a:endParaRPr lang="en-US" sz="1800" dirty="0"/>
          </a:p>
          <a:p>
            <a:pPr marL="0" indent="0" rtl="0" fontAlgn="base">
              <a:spcBef>
                <a:spcPts val="1224"/>
              </a:spcBef>
              <a:spcAft>
                <a:spcPts val="0"/>
              </a:spcAft>
              <a:buNone/>
            </a:pPr>
            <a:r>
              <a:rPr lang="en-US" sz="1200" b="0" i="0" u="none" strike="noStrike" dirty="0">
                <a:solidFill>
                  <a:srgbClr val="3F454F"/>
                </a:solidFill>
                <a:effectLst/>
              </a:rPr>
              <a:t>Email: </a:t>
            </a:r>
            <a:r>
              <a:rPr lang="en-US" sz="1200" b="0" i="0" u="none" strike="noStrike" dirty="0">
                <a:solidFill>
                  <a:srgbClr val="002060"/>
                </a:solidFill>
                <a:effectLst/>
                <a:hlinkClick r:id="rId3"/>
              </a:rPr>
              <a:t>alex.meyer@delinea.com</a:t>
            </a:r>
            <a:endParaRPr lang="en-US" sz="1200" b="0" i="0" u="none" strike="noStrike" dirty="0">
              <a:solidFill>
                <a:srgbClr val="002060"/>
              </a:solidFill>
              <a:effectLst/>
            </a:endParaRPr>
          </a:p>
          <a:p>
            <a:pPr marL="0" indent="0" rtl="0" fontAlgn="base">
              <a:spcBef>
                <a:spcPts val="1224"/>
              </a:spcBef>
              <a:spcAft>
                <a:spcPts val="0"/>
              </a:spcAft>
              <a:buNone/>
            </a:pPr>
            <a:r>
              <a:rPr lang="en-US" sz="1200" b="0" i="0" u="none" strike="noStrike" dirty="0">
                <a:solidFill>
                  <a:srgbClr val="3F454F"/>
                </a:solidFill>
                <a:effectLst/>
              </a:rPr>
              <a:t>Blog: </a:t>
            </a:r>
            <a:r>
              <a:rPr lang="en-US" sz="1200" b="0" i="0" u="sng" strike="noStrike" dirty="0">
                <a:solidFill>
                  <a:srgbClr val="002060"/>
                </a:solidFill>
                <a:effectLst/>
                <a:hlinkClick r:id="rId4"/>
              </a:rPr>
              <a:t>http://d365foblog.com</a:t>
            </a:r>
            <a:endParaRPr lang="en-US" sz="1200" b="0" i="0" u="none" strike="noStrike" dirty="0">
              <a:solidFill>
                <a:srgbClr val="3F454F"/>
              </a:solidFill>
              <a:effectLst/>
            </a:endParaRPr>
          </a:p>
          <a:p>
            <a:pPr marL="0" indent="0" rtl="0" fontAlgn="base">
              <a:spcBef>
                <a:spcPts val="1224"/>
              </a:spcBef>
              <a:spcAft>
                <a:spcPts val="0"/>
              </a:spcAft>
              <a:buNone/>
            </a:pPr>
            <a:r>
              <a:rPr lang="en-US" sz="1200" b="0" i="0" u="none" strike="noStrike" dirty="0">
                <a:solidFill>
                  <a:srgbClr val="3F454F"/>
                </a:solidFill>
                <a:effectLst/>
              </a:rPr>
              <a:t>Security Class: </a:t>
            </a:r>
            <a:r>
              <a:rPr lang="en-US" sz="1200" b="0" i="0" u="sng" strike="noStrike" dirty="0">
                <a:solidFill>
                  <a:srgbClr val="002060"/>
                </a:solidFill>
                <a:effectLst/>
                <a:hlinkClick r:id="rId5"/>
              </a:rPr>
              <a:t>http://d365fosecurity.com</a:t>
            </a:r>
            <a:endParaRPr lang="en-US" sz="1200" b="0" i="0" u="none" strike="noStrike" dirty="0">
              <a:solidFill>
                <a:srgbClr val="3F454F"/>
              </a:solidFill>
              <a:effectLst/>
            </a:endParaRPr>
          </a:p>
          <a:p>
            <a:pPr marL="0" indent="0" rtl="0" fontAlgn="base">
              <a:spcBef>
                <a:spcPts val="1224"/>
              </a:spcBef>
              <a:spcAft>
                <a:spcPts val="0"/>
              </a:spcAft>
              <a:buNone/>
            </a:pPr>
            <a:r>
              <a:rPr lang="en-US" sz="1200" dirty="0"/>
              <a:t>GitHub: </a:t>
            </a:r>
            <a:r>
              <a:rPr lang="en-US" sz="1200" dirty="0">
                <a:hlinkClick r:id="rId6"/>
              </a:rPr>
              <a:t>https://github.com/ameyer505</a:t>
            </a:r>
            <a:endParaRPr lang="en-US" sz="1200" dirty="0"/>
          </a:p>
          <a:p>
            <a:pPr marL="0" indent="0" rtl="0" fontAlgn="base">
              <a:spcBef>
                <a:spcPts val="1224"/>
              </a:spcBef>
              <a:spcAft>
                <a:spcPts val="0"/>
              </a:spcAft>
              <a:buNone/>
            </a:pPr>
            <a:r>
              <a:rPr lang="en-US" sz="1200" b="0" i="0" u="sng" strike="noStrike" dirty="0">
                <a:solidFill>
                  <a:srgbClr val="0095C8"/>
                </a:solidFill>
                <a:effectLst/>
                <a:hlinkClick r:id="rId7">
                  <a:extLst>
                    <a:ext uri="{A12FA001-AC4F-418D-AE19-62706E023703}">
                      <ahyp:hlinkClr xmlns:ahyp="http://schemas.microsoft.com/office/drawing/2018/hyperlinkcolor" val="tx"/>
                    </a:ext>
                  </a:extLst>
                </a:hlinkClick>
              </a:rPr>
              <a:t>LinkedIn</a:t>
            </a:r>
            <a:r>
              <a:rPr lang="en-US" sz="1200" dirty="0">
                <a:solidFill>
                  <a:srgbClr val="3F454F"/>
                </a:solidFill>
              </a:rPr>
              <a:t> | </a:t>
            </a:r>
            <a:r>
              <a:rPr lang="en-US" sz="1200" b="0" i="0" u="sng" strike="noStrike" dirty="0">
                <a:solidFill>
                  <a:srgbClr val="002060"/>
                </a:solidFill>
                <a:effectLst/>
                <a:hlinkClick r:id="rId8"/>
              </a:rPr>
              <a:t>Microsoft MVP Profile</a:t>
            </a:r>
            <a:endParaRPr lang="en-US" sz="1200" b="0" i="0" u="none" strike="noStrike" dirty="0">
              <a:solidFill>
                <a:srgbClr val="3F454F"/>
              </a:solidFill>
              <a:effectLst/>
            </a:endParaRPr>
          </a:p>
          <a:p>
            <a:pPr marL="0" indent="0" rtl="0">
              <a:spcBef>
                <a:spcPts val="1224"/>
              </a:spcBef>
              <a:spcAft>
                <a:spcPts val="0"/>
              </a:spcAft>
              <a:buNone/>
            </a:pPr>
            <a:endParaRPr lang="en-US" sz="1200" b="0" i="0" u="none" strike="noStrike" dirty="0">
              <a:solidFill>
                <a:srgbClr val="3F454F"/>
              </a:solidFill>
              <a:effectLst/>
            </a:endParaRPr>
          </a:p>
          <a:p>
            <a:pPr marL="0" indent="0" rtl="0">
              <a:spcBef>
                <a:spcPts val="1224"/>
              </a:spcBef>
              <a:spcAft>
                <a:spcPts val="0"/>
              </a:spcAft>
              <a:buNone/>
            </a:pPr>
            <a:r>
              <a:rPr lang="en-US" sz="1200" b="0" i="0" u="none" strike="noStrike" dirty="0">
                <a:solidFill>
                  <a:srgbClr val="3F454F"/>
                </a:solidFill>
                <a:effectLst/>
              </a:rPr>
              <a:t>Background:</a:t>
            </a:r>
            <a:endParaRPr lang="en-US" sz="1200" b="0" dirty="0">
              <a:effectLst/>
            </a:endParaRPr>
          </a:p>
          <a:p>
            <a:pPr rtl="0" fontAlgn="base">
              <a:spcBef>
                <a:spcPts val="1224"/>
              </a:spcBef>
              <a:spcAft>
                <a:spcPts val="0"/>
              </a:spcAft>
              <a:buFont typeface="Arial" panose="020B0604020202020204" pitchFamily="34" charset="0"/>
              <a:buChar char="•"/>
            </a:pPr>
            <a:r>
              <a:rPr lang="en-US" sz="1200" b="0" i="0" u="none" strike="noStrike" dirty="0">
                <a:solidFill>
                  <a:srgbClr val="3F454F"/>
                </a:solidFill>
                <a:effectLst/>
              </a:rPr>
              <a:t>Awarded Microsoft MVP in Business Applications </a:t>
            </a:r>
            <a:r>
              <a:rPr lang="en-US" sz="1200" dirty="0">
                <a:solidFill>
                  <a:srgbClr val="3F454F"/>
                </a:solidFill>
              </a:rPr>
              <a:t>since 2019</a:t>
            </a:r>
            <a:endParaRPr lang="en-US" sz="1200" b="0" i="0" u="none" strike="noStrike" dirty="0">
              <a:solidFill>
                <a:srgbClr val="3F454F"/>
              </a:solidFill>
              <a:effectLst/>
            </a:endParaRPr>
          </a:p>
          <a:p>
            <a:pPr rtl="0" fontAlgn="base">
              <a:spcBef>
                <a:spcPts val="1224"/>
              </a:spcBef>
              <a:spcAft>
                <a:spcPts val="0"/>
              </a:spcAft>
              <a:buFont typeface="Arial" panose="020B0604020202020204" pitchFamily="34" charset="0"/>
              <a:buChar char="•"/>
            </a:pPr>
            <a:r>
              <a:rPr lang="en-US" sz="1200" b="0" i="0" u="none" strike="noStrike" dirty="0">
                <a:solidFill>
                  <a:srgbClr val="3F454F"/>
                </a:solidFill>
                <a:effectLst/>
              </a:rPr>
              <a:t>Been working with AX since 2013</a:t>
            </a:r>
          </a:p>
          <a:p>
            <a:pPr rtl="0" fontAlgn="base">
              <a:spcBef>
                <a:spcPts val="1224"/>
              </a:spcBef>
              <a:spcAft>
                <a:spcPts val="0"/>
              </a:spcAft>
              <a:buFont typeface="Arial" panose="020B0604020202020204" pitchFamily="34" charset="0"/>
              <a:buChar char="•"/>
            </a:pPr>
            <a:r>
              <a:rPr lang="en-US" sz="1200" b="0" i="0" u="none" strike="noStrike" dirty="0">
                <a:solidFill>
                  <a:srgbClr val="3F454F"/>
                </a:solidFill>
                <a:effectLst/>
              </a:rPr>
              <a:t>Been working with D365FO since 2016</a:t>
            </a:r>
          </a:p>
          <a:p>
            <a:pPr rtl="0" fontAlgn="base">
              <a:spcBef>
                <a:spcPts val="1224"/>
              </a:spcBef>
              <a:spcAft>
                <a:spcPts val="0"/>
              </a:spcAft>
              <a:buFont typeface="Arial" panose="020B0604020202020204" pitchFamily="34" charset="0"/>
              <a:buChar char="•"/>
            </a:pPr>
            <a:r>
              <a:rPr lang="en-US" sz="1200" b="0" i="0" u="none" strike="noStrike" dirty="0">
                <a:solidFill>
                  <a:srgbClr val="3F454F"/>
                </a:solidFill>
                <a:effectLst/>
              </a:rPr>
              <a:t>Have spoken at Summit (US &amp; Europe), Focus, and local chapters around AX/D365FO security and have done webinars around native controls in both versions</a:t>
            </a:r>
          </a:p>
          <a:p>
            <a:pPr marL="0" indent="0">
              <a:buNone/>
            </a:pPr>
            <a:endParaRPr lang="en-US" sz="1800" dirty="0"/>
          </a:p>
        </p:txBody>
      </p:sp>
      <p:pic>
        <p:nvPicPr>
          <p:cNvPr id="1029" name="Picture 5" descr="Qr code&#10;&#10;Description automatically generated">
            <a:extLst>
              <a:ext uri="{FF2B5EF4-FFF2-40B4-BE49-F238E27FC236}">
                <a16:creationId xmlns:a16="http://schemas.microsoft.com/office/drawing/2014/main" id="{7DEAE117-1F41-0F04-324D-D059F63004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22295" y="1271510"/>
            <a:ext cx="1616528" cy="161652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920CA8BE-230B-3E43-FA69-6996360B3D3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2926" y="1271510"/>
            <a:ext cx="3464054" cy="4349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ue and white rectangular sign with white text&#10;&#10;Description automatically generated">
            <a:extLst>
              <a:ext uri="{FF2B5EF4-FFF2-40B4-BE49-F238E27FC236}">
                <a16:creationId xmlns:a16="http://schemas.microsoft.com/office/drawing/2014/main" id="{BCFD0813-A6A7-442C-D98E-89277D93E2E6}"/>
              </a:ext>
            </a:extLst>
          </p:cNvPr>
          <p:cNvPicPr>
            <a:picLocks noChangeAspect="1"/>
          </p:cNvPicPr>
          <p:nvPr/>
        </p:nvPicPr>
        <p:blipFill>
          <a:blip r:embed="rId11"/>
          <a:stretch>
            <a:fillRect/>
          </a:stretch>
        </p:blipFill>
        <p:spPr>
          <a:xfrm>
            <a:off x="10636898" y="3738325"/>
            <a:ext cx="1190562" cy="1882749"/>
          </a:xfrm>
          <a:prstGeom prst="rect">
            <a:avLst/>
          </a:prstGeom>
        </p:spPr>
      </p:pic>
      <p:pic>
        <p:nvPicPr>
          <p:cNvPr id="8" name="Picture 7">
            <a:extLst>
              <a:ext uri="{FF2B5EF4-FFF2-40B4-BE49-F238E27FC236}">
                <a16:creationId xmlns:a16="http://schemas.microsoft.com/office/drawing/2014/main" id="{3BFA0128-8839-F2B3-1873-F724988FB99C}"/>
              </a:ext>
            </a:extLst>
          </p:cNvPr>
          <p:cNvPicPr>
            <a:picLocks noChangeAspect="1"/>
          </p:cNvPicPr>
          <p:nvPr/>
        </p:nvPicPr>
        <p:blipFill>
          <a:blip r:embed="rId12"/>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33643757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9073B7-759D-0140-71F2-179CD2AD3C86}"/>
              </a:ext>
            </a:extLst>
          </p:cNvPr>
          <p:cNvSpPr>
            <a:spLocks noGrp="1"/>
          </p:cNvSpPr>
          <p:nvPr>
            <p:ph type="title"/>
          </p:nvPr>
        </p:nvSpPr>
        <p:spPr/>
        <p:txBody>
          <a:bodyPr/>
          <a:lstStyle/>
          <a:p>
            <a:r>
              <a:rPr lang="en-US" dirty="0"/>
              <a:t>Security Demo</a:t>
            </a:r>
          </a:p>
        </p:txBody>
      </p:sp>
    </p:spTree>
    <p:extLst>
      <p:ext uri="{BB962C8B-B14F-4D97-AF65-F5344CB8AC3E}">
        <p14:creationId xmlns:p14="http://schemas.microsoft.com/office/powerpoint/2010/main" val="363788397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597C5-3581-7FB5-8577-3E95CA10C66B}"/>
              </a:ext>
            </a:extLst>
          </p:cNvPr>
          <p:cNvSpPr>
            <a:spLocks noGrp="1"/>
          </p:cNvSpPr>
          <p:nvPr>
            <p:ph type="title"/>
          </p:nvPr>
        </p:nvSpPr>
        <p:spPr/>
        <p:txBody>
          <a:bodyPr/>
          <a:lstStyle/>
          <a:p>
            <a:r>
              <a:rPr lang="en-US" dirty="0"/>
              <a:t>Security Deployment </a:t>
            </a:r>
            <a:br>
              <a:rPr lang="en-US" dirty="0"/>
            </a:br>
            <a:r>
              <a:rPr lang="en-US" dirty="0"/>
              <a:t>and Maintenance</a:t>
            </a:r>
          </a:p>
        </p:txBody>
      </p:sp>
      <p:sp>
        <p:nvSpPr>
          <p:cNvPr id="4" name="Text Placeholder 3">
            <a:extLst>
              <a:ext uri="{FF2B5EF4-FFF2-40B4-BE49-F238E27FC236}">
                <a16:creationId xmlns:a16="http://schemas.microsoft.com/office/drawing/2014/main" id="{21582CDE-AC7D-618F-0086-BFCAAF3FD53D}"/>
              </a:ext>
            </a:extLst>
          </p:cNvPr>
          <p:cNvSpPr>
            <a:spLocks noGrp="1"/>
          </p:cNvSpPr>
          <p:nvPr>
            <p:ph type="body" sz="quarter" idx="10"/>
          </p:nvPr>
        </p:nvSpPr>
        <p:spPr/>
        <p:txBody>
          <a:bodyPr/>
          <a:lstStyle/>
          <a:p>
            <a:r>
              <a:rPr lang="en-US" dirty="0">
                <a:hlinkClick r:id="rId2"/>
              </a:rPr>
              <a:t>Follow ALM process</a:t>
            </a:r>
            <a:endParaRPr lang="en-US" dirty="0"/>
          </a:p>
          <a:p>
            <a:r>
              <a:rPr lang="en-US" dirty="0"/>
              <a:t>Treat security as code</a:t>
            </a:r>
          </a:p>
        </p:txBody>
      </p:sp>
      <p:pic>
        <p:nvPicPr>
          <p:cNvPr id="5" name="Picture 2" descr="A picture containing clock&#10;&#10;Description automatically generated">
            <a:extLst>
              <a:ext uri="{FF2B5EF4-FFF2-40B4-BE49-F238E27FC236}">
                <a16:creationId xmlns:a16="http://schemas.microsoft.com/office/drawing/2014/main" id="{160D71DE-1E98-8C23-81F5-F753B30EA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03" y="2706422"/>
            <a:ext cx="5429703" cy="24218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9BB58B2A-513B-4CB9-12E7-273ABC2D0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759" y="2706422"/>
            <a:ext cx="5429703" cy="26619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5169EC-1DD5-060B-7110-D43CB572947C}"/>
              </a:ext>
            </a:extLst>
          </p:cNvPr>
          <p:cNvSpPr txBox="1"/>
          <p:nvPr/>
        </p:nvSpPr>
        <p:spPr>
          <a:xfrm>
            <a:off x="959959" y="5368361"/>
            <a:ext cx="457106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Don’t deploy security like this…</a:t>
            </a:r>
          </a:p>
        </p:txBody>
      </p:sp>
      <p:sp>
        <p:nvSpPr>
          <p:cNvPr id="8" name="TextBox 7">
            <a:extLst>
              <a:ext uri="{FF2B5EF4-FFF2-40B4-BE49-F238E27FC236}">
                <a16:creationId xmlns:a16="http://schemas.microsoft.com/office/drawing/2014/main" id="{D7A2D52D-3805-ABCE-7C98-FDA77FA28D5B}"/>
              </a:ext>
            </a:extLst>
          </p:cNvPr>
          <p:cNvSpPr txBox="1"/>
          <p:nvPr/>
        </p:nvSpPr>
        <p:spPr>
          <a:xfrm>
            <a:off x="7384028" y="5368361"/>
            <a:ext cx="415716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Instead, follow ALM process</a:t>
            </a:r>
          </a:p>
        </p:txBody>
      </p:sp>
      <p:pic>
        <p:nvPicPr>
          <p:cNvPr id="2" name="Picture 7">
            <a:extLst>
              <a:ext uri="{FF2B5EF4-FFF2-40B4-BE49-F238E27FC236}">
                <a16:creationId xmlns:a16="http://schemas.microsoft.com/office/drawing/2014/main" id="{C93911AB-1FDC-A954-D80F-F3560EE5F3F2}"/>
              </a:ext>
            </a:extLst>
          </p:cNvPr>
          <p:cNvPicPr>
            <a:picLocks noChangeAspect="1"/>
          </p:cNvPicPr>
          <p:nvPr/>
        </p:nvPicPr>
        <p:blipFill>
          <a:blip r:embed="rId5"/>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14768451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597C5-3581-7FB5-8577-3E95CA10C66B}"/>
              </a:ext>
            </a:extLst>
          </p:cNvPr>
          <p:cNvSpPr>
            <a:spLocks noGrp="1"/>
          </p:cNvSpPr>
          <p:nvPr>
            <p:ph type="title"/>
          </p:nvPr>
        </p:nvSpPr>
        <p:spPr/>
        <p:txBody>
          <a:bodyPr/>
          <a:lstStyle/>
          <a:p>
            <a:r>
              <a:rPr lang="en-US" dirty="0"/>
              <a:t>Security Deployment </a:t>
            </a:r>
            <a:br>
              <a:rPr lang="en-US" dirty="0"/>
            </a:br>
            <a:r>
              <a:rPr lang="en-US" dirty="0"/>
              <a:t>and Maintenance</a:t>
            </a:r>
          </a:p>
        </p:txBody>
      </p:sp>
      <p:sp>
        <p:nvSpPr>
          <p:cNvPr id="4" name="Text Placeholder 3">
            <a:extLst>
              <a:ext uri="{FF2B5EF4-FFF2-40B4-BE49-F238E27FC236}">
                <a16:creationId xmlns:a16="http://schemas.microsoft.com/office/drawing/2014/main" id="{21582CDE-AC7D-618F-0086-BFCAAF3FD53D}"/>
              </a:ext>
            </a:extLst>
          </p:cNvPr>
          <p:cNvSpPr>
            <a:spLocks noGrp="1"/>
          </p:cNvSpPr>
          <p:nvPr>
            <p:ph type="body" sz="quarter" idx="10"/>
          </p:nvPr>
        </p:nvSpPr>
        <p:spPr/>
        <p:txBody>
          <a:bodyPr/>
          <a:lstStyle/>
          <a:p>
            <a:endParaRPr lang="en-US" dirty="0"/>
          </a:p>
        </p:txBody>
      </p:sp>
      <p:pic>
        <p:nvPicPr>
          <p:cNvPr id="9" name="Picture 8">
            <a:extLst>
              <a:ext uri="{FF2B5EF4-FFF2-40B4-BE49-F238E27FC236}">
                <a16:creationId xmlns:a16="http://schemas.microsoft.com/office/drawing/2014/main" id="{F56193C7-03CD-1E45-599D-0914FCB31F57}"/>
              </a:ext>
            </a:extLst>
          </p:cNvPr>
          <p:cNvPicPr>
            <a:picLocks noChangeAspect="1"/>
          </p:cNvPicPr>
          <p:nvPr/>
        </p:nvPicPr>
        <p:blipFill>
          <a:blip r:embed="rId2"/>
          <a:stretch>
            <a:fillRect/>
          </a:stretch>
        </p:blipFill>
        <p:spPr>
          <a:xfrm>
            <a:off x="2051571" y="1168691"/>
            <a:ext cx="8333333" cy="4657143"/>
          </a:xfrm>
          <a:prstGeom prst="rect">
            <a:avLst/>
          </a:prstGeom>
        </p:spPr>
      </p:pic>
      <p:pic>
        <p:nvPicPr>
          <p:cNvPr id="4098" name="Picture 2" descr="Explosion PNG Images, Download 47000+ Explosion PNG ...">
            <a:extLst>
              <a:ext uri="{FF2B5EF4-FFF2-40B4-BE49-F238E27FC236}">
                <a16:creationId xmlns:a16="http://schemas.microsoft.com/office/drawing/2014/main" id="{509D9E6C-9406-5482-4863-61F93A7576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0880" y="1595360"/>
            <a:ext cx="1196657" cy="1196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Explosion PNG Images, Download 47000+ Explosion PNG ...">
            <a:extLst>
              <a:ext uri="{FF2B5EF4-FFF2-40B4-BE49-F238E27FC236}">
                <a16:creationId xmlns:a16="http://schemas.microsoft.com/office/drawing/2014/main" id="{8CEAF2AA-D2F8-8BF4-48C7-27C319C58F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0320" y="4395232"/>
            <a:ext cx="1196657" cy="11966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xplosion PNG Images, Download 47000+ Explosion PNG ...">
            <a:extLst>
              <a:ext uri="{FF2B5EF4-FFF2-40B4-BE49-F238E27FC236}">
                <a16:creationId xmlns:a16="http://schemas.microsoft.com/office/drawing/2014/main" id="{AD362BE2-1D10-D39B-8FF4-D4EAD5D8E9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480" y="1968740"/>
            <a:ext cx="1196657" cy="11966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a:extLst>
              <a:ext uri="{FF2B5EF4-FFF2-40B4-BE49-F238E27FC236}">
                <a16:creationId xmlns:a16="http://schemas.microsoft.com/office/drawing/2014/main" id="{AD534F66-6E20-F9F6-E46B-463AB40C44FF}"/>
              </a:ext>
            </a:extLst>
          </p:cNvPr>
          <p:cNvPicPr>
            <a:picLocks noChangeAspect="1"/>
          </p:cNvPicPr>
          <p:nvPr/>
        </p:nvPicPr>
        <p:blipFill>
          <a:blip r:embed="rId4"/>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2786395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0950-36A0-1353-27B2-D3115E30B7F0}"/>
              </a:ext>
            </a:extLst>
          </p:cNvPr>
          <p:cNvSpPr>
            <a:spLocks noGrp="1"/>
          </p:cNvSpPr>
          <p:nvPr>
            <p:ph type="title"/>
          </p:nvPr>
        </p:nvSpPr>
        <p:spPr/>
        <p:txBody>
          <a:bodyPr/>
          <a:lstStyle/>
          <a:p>
            <a:r>
              <a:rPr lang="en-US" dirty="0"/>
              <a:t>Automation Can Help</a:t>
            </a:r>
          </a:p>
        </p:txBody>
      </p:sp>
      <p:sp>
        <p:nvSpPr>
          <p:cNvPr id="3" name="Text Placeholder 2">
            <a:extLst>
              <a:ext uri="{FF2B5EF4-FFF2-40B4-BE49-F238E27FC236}">
                <a16:creationId xmlns:a16="http://schemas.microsoft.com/office/drawing/2014/main" id="{BD4722AF-84F0-FA98-3B3E-413570D7A399}"/>
              </a:ext>
            </a:extLst>
          </p:cNvPr>
          <p:cNvSpPr>
            <a:spLocks noGrp="1"/>
          </p:cNvSpPr>
          <p:nvPr>
            <p:ph type="body" sz="quarter" idx="10"/>
          </p:nvPr>
        </p:nvSpPr>
        <p:spPr/>
        <p:txBody>
          <a:bodyPr/>
          <a:lstStyle/>
          <a:p>
            <a:r>
              <a:rPr lang="en-US" dirty="0"/>
              <a:t>UDEs are here</a:t>
            </a:r>
          </a:p>
          <a:p>
            <a:r>
              <a:rPr lang="en-US" dirty="0"/>
              <a:t>Can use DevOps to deliver </a:t>
            </a:r>
            <a:br>
              <a:rPr lang="en-US" dirty="0"/>
            </a:br>
            <a:r>
              <a:rPr lang="en-US" dirty="0"/>
              <a:t>code and security faster</a:t>
            </a:r>
          </a:p>
          <a:p>
            <a:r>
              <a:rPr lang="en-US" dirty="0"/>
              <a:t>Spin up / Spin down </a:t>
            </a:r>
            <a:r>
              <a:rPr lang="en-US"/>
              <a:t>on demand</a:t>
            </a:r>
            <a:endParaRPr lang="en-US" dirty="0"/>
          </a:p>
          <a:p>
            <a:endParaRPr lang="en-US" dirty="0"/>
          </a:p>
          <a:p>
            <a:endParaRPr lang="en-US" dirty="0"/>
          </a:p>
        </p:txBody>
      </p:sp>
      <p:pic>
        <p:nvPicPr>
          <p:cNvPr id="1026" name="Picture 2" descr="The best droids of the Star Wars universe, ranked">
            <a:extLst>
              <a:ext uri="{FF2B5EF4-FFF2-40B4-BE49-F238E27FC236}">
                <a16:creationId xmlns:a16="http://schemas.microsoft.com/office/drawing/2014/main" id="{8C154E9E-F214-91E5-16D5-8BDFB85FD4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3223" y="1595359"/>
            <a:ext cx="6053252" cy="403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0352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C6AD-602B-C955-EB4D-22D2467FB80C}"/>
              </a:ext>
            </a:extLst>
          </p:cNvPr>
          <p:cNvSpPr>
            <a:spLocks noGrp="1"/>
          </p:cNvSpPr>
          <p:nvPr>
            <p:ph type="title"/>
          </p:nvPr>
        </p:nvSpPr>
        <p:spPr/>
        <p:txBody>
          <a:bodyPr/>
          <a:lstStyle/>
          <a:p>
            <a:r>
              <a:rPr lang="en-US" dirty="0"/>
              <a:t>Microsoft’s Recent Security Announcement</a:t>
            </a:r>
          </a:p>
        </p:txBody>
      </p:sp>
      <p:sp>
        <p:nvSpPr>
          <p:cNvPr id="3" name="Text Placeholder 2">
            <a:extLst>
              <a:ext uri="{FF2B5EF4-FFF2-40B4-BE49-F238E27FC236}">
                <a16:creationId xmlns:a16="http://schemas.microsoft.com/office/drawing/2014/main" id="{4F260200-6CBE-18E6-06FF-A79E155F22C8}"/>
              </a:ext>
            </a:extLst>
          </p:cNvPr>
          <p:cNvSpPr>
            <a:spLocks noGrp="1"/>
          </p:cNvSpPr>
          <p:nvPr>
            <p:ph type="body" sz="quarter" idx="10"/>
          </p:nvPr>
        </p:nvSpPr>
        <p:spPr/>
        <p:txBody>
          <a:bodyPr/>
          <a:lstStyle/>
          <a:p>
            <a:r>
              <a:rPr lang="en-US" sz="2400" dirty="0">
                <a:hlinkClick r:id="rId2"/>
              </a:rPr>
              <a:t>Optimizing ERP Security Configuration and Licensing within Microsoft Dynamics 365 - Microsoft Dynamics 365 Blog</a:t>
            </a:r>
            <a:endParaRPr lang="en-US" sz="2400" dirty="0"/>
          </a:p>
          <a:p>
            <a:pPr lvl="1"/>
            <a:r>
              <a:rPr lang="en-US" dirty="0"/>
              <a:t>Simplify role management</a:t>
            </a:r>
          </a:p>
          <a:p>
            <a:pPr lvl="1"/>
            <a:r>
              <a:rPr lang="en-US" dirty="0"/>
              <a:t>Ensure compliant role-based access control</a:t>
            </a:r>
          </a:p>
          <a:p>
            <a:pPr lvl="1"/>
            <a:r>
              <a:rPr lang="en-US" dirty="0"/>
              <a:t>Advanced security features</a:t>
            </a:r>
          </a:p>
          <a:p>
            <a:pPr lvl="2"/>
            <a:r>
              <a:rPr lang="en-US" dirty="0"/>
              <a:t>Role Audit Trail</a:t>
            </a:r>
          </a:p>
          <a:p>
            <a:pPr lvl="2"/>
            <a:r>
              <a:rPr lang="en-US" dirty="0"/>
              <a:t>Security versioning and snapshot capabilities</a:t>
            </a:r>
          </a:p>
          <a:p>
            <a:pPr lvl="2"/>
            <a:r>
              <a:rPr lang="en-US" dirty="0"/>
              <a:t>Temporary role assignment</a:t>
            </a:r>
          </a:p>
          <a:p>
            <a:pPr lvl="1"/>
            <a:r>
              <a:rPr lang="en-US" dirty="0"/>
              <a:t>Elevated privilege management (firefighter)</a:t>
            </a:r>
          </a:p>
          <a:p>
            <a:pPr lvl="1"/>
            <a:r>
              <a:rPr lang="en-US" dirty="0"/>
              <a:t>Detailed licensing insights</a:t>
            </a:r>
          </a:p>
        </p:txBody>
      </p:sp>
    </p:spTree>
    <p:extLst>
      <p:ext uri="{BB962C8B-B14F-4D97-AF65-F5344CB8AC3E}">
        <p14:creationId xmlns:p14="http://schemas.microsoft.com/office/powerpoint/2010/main" val="994304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87B1-29D6-B5DB-A8BA-E28B39FB3FE2}"/>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C4A46946-E483-C766-5F8C-2D840CC86D3A}"/>
              </a:ext>
            </a:extLst>
          </p:cNvPr>
          <p:cNvSpPr>
            <a:spLocks noGrp="1"/>
          </p:cNvSpPr>
          <p:nvPr>
            <p:ph type="body" sz="quarter" idx="10"/>
          </p:nvPr>
        </p:nvSpPr>
        <p:spPr>
          <a:xfrm>
            <a:off x="713361" y="1479511"/>
            <a:ext cx="10972800" cy="4035501"/>
          </a:xfrm>
        </p:spPr>
        <p:txBody>
          <a:bodyPr/>
          <a:lstStyle/>
          <a:p>
            <a:r>
              <a:rPr lang="en-US" dirty="0">
                <a:hlinkClick r:id="rId2"/>
              </a:rPr>
              <a:t>Nathan’s Blog</a:t>
            </a:r>
            <a:endParaRPr lang="en-US" dirty="0"/>
          </a:p>
          <a:p>
            <a:r>
              <a:rPr lang="en-US" dirty="0">
                <a:hlinkClick r:id="rId3"/>
              </a:rPr>
              <a:t>Alex’s D365FO Blog</a:t>
            </a:r>
            <a:endParaRPr lang="en-US" dirty="0"/>
          </a:p>
          <a:p>
            <a:endParaRPr lang="en-US" dirty="0"/>
          </a:p>
          <a:p>
            <a:r>
              <a:rPr lang="en-US" dirty="0"/>
              <a:t>Three Part Security Setup Series</a:t>
            </a:r>
          </a:p>
          <a:p>
            <a:pPr lvl="1"/>
            <a:r>
              <a:rPr lang="en-US" dirty="0">
                <a:hlinkClick r:id="rId4"/>
              </a:rPr>
              <a:t>Setting up Security from User Interface</a:t>
            </a:r>
            <a:endParaRPr lang="en-US" dirty="0"/>
          </a:p>
          <a:p>
            <a:pPr lvl="1"/>
            <a:r>
              <a:rPr lang="en-US" dirty="0">
                <a:hlinkClick r:id="rId5"/>
              </a:rPr>
              <a:t>Setting up Security from AOT</a:t>
            </a:r>
            <a:endParaRPr lang="en-US" dirty="0"/>
          </a:p>
          <a:p>
            <a:pPr lvl="1"/>
            <a:r>
              <a:rPr lang="en-US" dirty="0">
                <a:hlinkClick r:id="rId6"/>
              </a:rPr>
              <a:t>Security Management and Maintenance</a:t>
            </a:r>
            <a:endParaRPr lang="en-US" dirty="0"/>
          </a:p>
          <a:p>
            <a:pPr marL="0" indent="0">
              <a:buNone/>
            </a:pPr>
            <a:endParaRPr lang="en-US" dirty="0"/>
          </a:p>
          <a:p>
            <a:r>
              <a:rPr lang="en-US" dirty="0">
                <a:hlinkClick r:id="rId7"/>
              </a:rPr>
              <a:t>D365FO Security Course</a:t>
            </a:r>
            <a:endParaRPr lang="en-US" dirty="0">
              <a:hlinkClick r:id="rId8"/>
            </a:endParaRPr>
          </a:p>
          <a:p>
            <a:r>
              <a:rPr lang="en-US" dirty="0">
                <a:hlinkClick r:id="rId8"/>
              </a:rPr>
              <a:t>D365FO Admin Toolkit</a:t>
            </a:r>
            <a:endParaRPr lang="en-US" dirty="0"/>
          </a:p>
        </p:txBody>
      </p:sp>
    </p:spTree>
    <p:extLst>
      <p:ext uri="{BB962C8B-B14F-4D97-AF65-F5344CB8AC3E}">
        <p14:creationId xmlns:p14="http://schemas.microsoft.com/office/powerpoint/2010/main" val="22330005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8A72F-0EE4-B43F-FE6B-CE1A5D8BEAFC}"/>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F4E171C3-84FF-6B94-6048-B63C8781B506}"/>
              </a:ext>
            </a:extLst>
          </p:cNvPr>
          <p:cNvSpPr>
            <a:spLocks noGrp="1"/>
          </p:cNvSpPr>
          <p:nvPr>
            <p:ph type="body" sz="quarter" idx="10"/>
          </p:nvPr>
        </p:nvSpPr>
        <p:spPr>
          <a:xfrm>
            <a:off x="713361" y="1595360"/>
            <a:ext cx="3630039" cy="4035501"/>
          </a:xfrm>
        </p:spPr>
        <p:txBody>
          <a:bodyPr/>
          <a:lstStyle/>
          <a:p>
            <a:pPr marL="0" indent="0">
              <a:buNone/>
            </a:pPr>
            <a:r>
              <a:rPr lang="en-US" dirty="0"/>
              <a:t>Alex Meyer</a:t>
            </a:r>
          </a:p>
          <a:p>
            <a:pPr marL="0" indent="0" rtl="0" fontAlgn="base">
              <a:spcBef>
                <a:spcPts val="1224"/>
              </a:spcBef>
              <a:spcAft>
                <a:spcPts val="0"/>
              </a:spcAft>
              <a:buNone/>
            </a:pPr>
            <a:r>
              <a:rPr lang="en-US" sz="1400" b="0" i="0" u="none" strike="noStrike" dirty="0">
                <a:solidFill>
                  <a:srgbClr val="3F454F"/>
                </a:solidFill>
                <a:effectLst/>
              </a:rPr>
              <a:t>Email: </a:t>
            </a:r>
            <a:r>
              <a:rPr lang="en-US" sz="1400" b="0" i="0" u="none" strike="noStrike" dirty="0">
                <a:solidFill>
                  <a:srgbClr val="002060"/>
                </a:solidFill>
                <a:effectLst/>
                <a:hlinkClick r:id="rId2"/>
              </a:rPr>
              <a:t>alex.meyer@delinea.com</a:t>
            </a:r>
            <a:endParaRPr lang="en-US" sz="1400" b="0" i="0" u="none" strike="noStrike" dirty="0">
              <a:solidFill>
                <a:srgbClr val="002060"/>
              </a:solidFill>
              <a:effectLst/>
            </a:endParaRPr>
          </a:p>
          <a:p>
            <a:pPr marL="0" indent="0" rtl="0" fontAlgn="base">
              <a:spcBef>
                <a:spcPts val="1224"/>
              </a:spcBef>
              <a:spcAft>
                <a:spcPts val="0"/>
              </a:spcAft>
              <a:buNone/>
            </a:pPr>
            <a:r>
              <a:rPr lang="en-US" sz="1400" b="0" i="0" u="none" strike="noStrike" dirty="0">
                <a:solidFill>
                  <a:srgbClr val="3F454F"/>
                </a:solidFill>
                <a:effectLst/>
              </a:rPr>
              <a:t>Blog: </a:t>
            </a:r>
            <a:r>
              <a:rPr lang="en-US" sz="1400" b="0" i="0" u="sng" strike="noStrike" dirty="0">
                <a:solidFill>
                  <a:srgbClr val="002060"/>
                </a:solidFill>
                <a:effectLst/>
                <a:hlinkClick r:id="rId3"/>
              </a:rPr>
              <a:t>http://d365foblog.com</a:t>
            </a:r>
            <a:endParaRPr lang="en-US" sz="1400" b="0" i="0" u="none" strike="noStrike" dirty="0">
              <a:solidFill>
                <a:srgbClr val="3F454F"/>
              </a:solidFill>
              <a:effectLst/>
            </a:endParaRPr>
          </a:p>
          <a:p>
            <a:pPr marL="0" indent="0" rtl="0" fontAlgn="base">
              <a:spcBef>
                <a:spcPts val="1224"/>
              </a:spcBef>
              <a:spcAft>
                <a:spcPts val="0"/>
              </a:spcAft>
              <a:buNone/>
            </a:pPr>
            <a:r>
              <a:rPr lang="en-US" sz="1400" b="0" i="0" u="none" strike="noStrike" dirty="0">
                <a:solidFill>
                  <a:srgbClr val="3F454F"/>
                </a:solidFill>
                <a:effectLst/>
              </a:rPr>
              <a:t>Security Class: </a:t>
            </a:r>
            <a:r>
              <a:rPr lang="en-US" sz="1400" b="0" i="0" u="sng" strike="noStrike" dirty="0">
                <a:solidFill>
                  <a:srgbClr val="002060"/>
                </a:solidFill>
                <a:effectLst/>
                <a:hlinkClick r:id="rId4"/>
              </a:rPr>
              <a:t>http://d365fosecurity.com</a:t>
            </a:r>
            <a:endParaRPr lang="en-US" sz="1400" b="0" i="0" u="none" strike="noStrike" dirty="0">
              <a:solidFill>
                <a:srgbClr val="3F454F"/>
              </a:solidFill>
              <a:effectLst/>
            </a:endParaRPr>
          </a:p>
          <a:p>
            <a:pPr marL="0" indent="0" rtl="0" fontAlgn="base">
              <a:spcBef>
                <a:spcPts val="1224"/>
              </a:spcBef>
              <a:spcAft>
                <a:spcPts val="0"/>
              </a:spcAft>
              <a:buNone/>
            </a:pPr>
            <a:r>
              <a:rPr lang="en-US" sz="1400" dirty="0"/>
              <a:t>GitHub: </a:t>
            </a:r>
            <a:r>
              <a:rPr lang="en-US" sz="1400" dirty="0">
                <a:hlinkClick r:id="rId5"/>
              </a:rPr>
              <a:t>https://github.com/ameyer505</a:t>
            </a:r>
            <a:endParaRPr lang="en-US" sz="1400" dirty="0"/>
          </a:p>
          <a:p>
            <a:pPr marL="0" indent="0" rtl="0" fontAlgn="base">
              <a:spcBef>
                <a:spcPts val="1224"/>
              </a:spcBef>
              <a:spcAft>
                <a:spcPts val="0"/>
              </a:spcAft>
              <a:buNone/>
            </a:pPr>
            <a:r>
              <a:rPr lang="en-US" sz="1400" b="0" i="0" u="sng" strike="noStrike" dirty="0">
                <a:solidFill>
                  <a:srgbClr val="0095C8"/>
                </a:solidFill>
                <a:effectLst/>
                <a:hlinkClick r:id="rId6">
                  <a:extLst>
                    <a:ext uri="{A12FA001-AC4F-418D-AE19-62706E023703}">
                      <ahyp:hlinkClr xmlns:ahyp="http://schemas.microsoft.com/office/drawing/2018/hyperlinkcolor" val="tx"/>
                    </a:ext>
                  </a:extLst>
                </a:hlinkClick>
              </a:rPr>
              <a:t>LinkedIn</a:t>
            </a:r>
            <a:r>
              <a:rPr lang="en-US" sz="1400" dirty="0">
                <a:solidFill>
                  <a:srgbClr val="3F454F"/>
                </a:solidFill>
              </a:rPr>
              <a:t> | </a:t>
            </a:r>
            <a:r>
              <a:rPr lang="en-US" sz="1400" b="0" i="0" u="sng" strike="noStrike" dirty="0">
                <a:solidFill>
                  <a:srgbClr val="002060"/>
                </a:solidFill>
                <a:effectLst/>
                <a:hlinkClick r:id="rId7"/>
              </a:rPr>
              <a:t>Microsoft MVP Profile</a:t>
            </a:r>
            <a:endParaRPr lang="en-US" sz="1400" b="0" i="0" u="none" strike="noStrike" dirty="0">
              <a:solidFill>
                <a:srgbClr val="3F454F"/>
              </a:solidFill>
              <a:effectLst/>
            </a:endParaRPr>
          </a:p>
          <a:p>
            <a:pPr marL="0" indent="0">
              <a:buNone/>
            </a:pPr>
            <a:endParaRPr lang="en-US" dirty="0"/>
          </a:p>
        </p:txBody>
      </p:sp>
      <p:pic>
        <p:nvPicPr>
          <p:cNvPr id="4" name="Picture 5" descr="Qr code&#10;&#10;Description automatically generated">
            <a:extLst>
              <a:ext uri="{FF2B5EF4-FFF2-40B4-BE49-F238E27FC236}">
                <a16:creationId xmlns:a16="http://schemas.microsoft.com/office/drawing/2014/main" id="{35AF3E57-9D7D-ADBD-8030-2DAB487CA8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44969" y="4014333"/>
            <a:ext cx="1616528" cy="161652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029D38C0-B937-500C-2CEC-3D8C555491BA}"/>
              </a:ext>
            </a:extLst>
          </p:cNvPr>
          <p:cNvSpPr txBox="1">
            <a:spLocks/>
          </p:cNvSpPr>
          <p:nvPr/>
        </p:nvSpPr>
        <p:spPr>
          <a:xfrm>
            <a:off x="5531546" y="1595360"/>
            <a:ext cx="4558116" cy="4035501"/>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0000"/>
                </a:soli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Nathan Clouse</a:t>
            </a:r>
          </a:p>
          <a:p>
            <a:pPr marL="0" indent="0" rtl="0" fontAlgn="base">
              <a:spcBef>
                <a:spcPts val="1224"/>
              </a:spcBef>
              <a:spcAft>
                <a:spcPts val="0"/>
              </a:spcAft>
              <a:buNone/>
            </a:pPr>
            <a:r>
              <a:rPr lang="en-US" sz="1400" b="0" i="0" u="none" strike="noStrike" dirty="0">
                <a:solidFill>
                  <a:srgbClr val="3F454F"/>
                </a:solidFill>
                <a:effectLst/>
              </a:rPr>
              <a:t>Email: </a:t>
            </a:r>
            <a:r>
              <a:rPr lang="en-US" sz="1400" b="0" i="0" u="none" strike="noStrike" dirty="0">
                <a:solidFill>
                  <a:srgbClr val="3F454F"/>
                </a:solidFill>
                <a:effectLst/>
                <a:hlinkClick r:id="rId9"/>
              </a:rPr>
              <a:t>nathan.clouse@armanino.com</a:t>
            </a:r>
            <a:endParaRPr lang="en-US" sz="1400" b="0" i="0" u="none" strike="noStrike" dirty="0">
              <a:solidFill>
                <a:srgbClr val="3F454F"/>
              </a:solidFill>
              <a:effectLst/>
            </a:endParaRPr>
          </a:p>
          <a:p>
            <a:pPr marL="0" indent="0" rtl="0" fontAlgn="base">
              <a:spcBef>
                <a:spcPts val="1224"/>
              </a:spcBef>
              <a:spcAft>
                <a:spcPts val="0"/>
              </a:spcAft>
              <a:buNone/>
            </a:pPr>
            <a:r>
              <a:rPr lang="en-US" sz="1400" b="0" i="0" u="none" strike="noStrike" dirty="0">
                <a:solidFill>
                  <a:srgbClr val="3F454F"/>
                </a:solidFill>
                <a:effectLst/>
              </a:rPr>
              <a:t>Blog #1: </a:t>
            </a:r>
            <a:r>
              <a:rPr lang="en-US" sz="1400" b="0" i="0" u="none" strike="noStrike" dirty="0">
                <a:solidFill>
                  <a:srgbClr val="3F454F"/>
                </a:solidFill>
                <a:effectLst/>
                <a:hlinkClick r:id="rId10"/>
              </a:rPr>
              <a:t>https://www.atomicax.com</a:t>
            </a:r>
            <a:endParaRPr lang="en-US" sz="1400" b="0" i="0" u="none" strike="noStrike" dirty="0">
              <a:solidFill>
                <a:srgbClr val="3F454F"/>
              </a:solidFill>
              <a:effectLst/>
            </a:endParaRPr>
          </a:p>
          <a:p>
            <a:pPr marL="0" indent="0" rtl="0" fontAlgn="base">
              <a:spcBef>
                <a:spcPts val="1224"/>
              </a:spcBef>
              <a:spcAft>
                <a:spcPts val="0"/>
              </a:spcAft>
              <a:buNone/>
            </a:pPr>
            <a:r>
              <a:rPr lang="en-US" sz="1400" b="0" i="0" u="none" strike="noStrike" dirty="0">
                <a:solidFill>
                  <a:srgbClr val="3F454F"/>
                </a:solidFill>
                <a:effectLst/>
              </a:rPr>
              <a:t>Blog #2: </a:t>
            </a:r>
            <a:r>
              <a:rPr lang="en-US" sz="1400" b="0" i="0" u="none" strike="noStrike" dirty="0">
                <a:solidFill>
                  <a:srgbClr val="3F454F"/>
                </a:solidFill>
                <a:effectLst/>
                <a:hlinkClick r:id="rId11"/>
              </a:rPr>
              <a:t>https://www.dynamics.fo</a:t>
            </a:r>
            <a:endParaRPr lang="en-US" sz="1400" b="0" i="0" u="none" strike="noStrike" dirty="0">
              <a:solidFill>
                <a:srgbClr val="3F454F"/>
              </a:solidFill>
              <a:effectLst/>
            </a:endParaRPr>
          </a:p>
          <a:p>
            <a:pPr marL="0" indent="0" rtl="0" fontAlgn="base">
              <a:spcBef>
                <a:spcPts val="1224"/>
              </a:spcBef>
              <a:spcAft>
                <a:spcPts val="0"/>
              </a:spcAft>
              <a:buNone/>
            </a:pPr>
            <a:r>
              <a:rPr lang="en-US" sz="1400" b="0" i="0" u="none" strike="noStrike" dirty="0">
                <a:solidFill>
                  <a:srgbClr val="3F454F"/>
                </a:solidFill>
                <a:effectLst/>
              </a:rPr>
              <a:t>GitHub: </a:t>
            </a:r>
            <a:r>
              <a:rPr lang="en-US" sz="1400" b="0" i="0" u="none" strike="noStrike" dirty="0">
                <a:solidFill>
                  <a:srgbClr val="3F454F"/>
                </a:solidFill>
                <a:effectLst/>
                <a:hlinkClick r:id="rId12"/>
              </a:rPr>
              <a:t>https://github.com/NathanClouseAX</a:t>
            </a:r>
            <a:endParaRPr lang="en-US" sz="1400" b="0" i="0" u="none" strike="noStrike" dirty="0">
              <a:solidFill>
                <a:srgbClr val="3F454F"/>
              </a:solidFill>
              <a:effectLst/>
            </a:endParaRPr>
          </a:p>
          <a:p>
            <a:pPr marL="0" indent="0" rtl="0" fontAlgn="base">
              <a:spcBef>
                <a:spcPts val="1224"/>
              </a:spcBef>
              <a:spcAft>
                <a:spcPts val="0"/>
              </a:spcAft>
              <a:buNone/>
            </a:pPr>
            <a:r>
              <a:rPr lang="en-US" sz="1400" dirty="0">
                <a:solidFill>
                  <a:srgbClr val="3F454F"/>
                </a:solidFill>
                <a:hlinkClick r:id="rId13"/>
              </a:rPr>
              <a:t>LinkedIn</a:t>
            </a:r>
            <a:r>
              <a:rPr lang="en-US" sz="1400" dirty="0">
                <a:solidFill>
                  <a:srgbClr val="3F454F"/>
                </a:solidFill>
              </a:rPr>
              <a:t> | </a:t>
            </a:r>
            <a:r>
              <a:rPr lang="en-US" sz="1400" dirty="0">
                <a:solidFill>
                  <a:srgbClr val="3F454F"/>
                </a:solidFill>
                <a:hlinkClick r:id="rId14"/>
              </a:rPr>
              <a:t>Microsoft MVP Profile</a:t>
            </a:r>
            <a:endParaRPr lang="en-US" sz="1400" b="0" i="0" u="none" strike="noStrike" dirty="0">
              <a:solidFill>
                <a:srgbClr val="3F454F"/>
              </a:solidFill>
              <a:effectLst/>
            </a:endParaRPr>
          </a:p>
          <a:p>
            <a:pPr marL="0" indent="0">
              <a:buFont typeface="Arial" pitchFamily="34" charset="0"/>
              <a:buNone/>
            </a:pPr>
            <a:endParaRPr lang="en-US" dirty="0"/>
          </a:p>
        </p:txBody>
      </p:sp>
    </p:spTree>
    <p:extLst>
      <p:ext uri="{BB962C8B-B14F-4D97-AF65-F5344CB8AC3E}">
        <p14:creationId xmlns:p14="http://schemas.microsoft.com/office/powerpoint/2010/main" val="24709370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544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2024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2143331"/>
            <a:ext cx="8173126" cy="1892300"/>
          </a:xfrm>
          <a:prstGeom prst="rect">
            <a:avLst/>
          </a:prstGeom>
        </p:spPr>
      </p:pic>
      <p:sp>
        <p:nvSpPr>
          <p:cNvPr id="5" name="TextBox 4">
            <a:extLst>
              <a:ext uri="{FF2B5EF4-FFF2-40B4-BE49-F238E27FC236}">
                <a16:creationId xmlns:a16="http://schemas.microsoft.com/office/drawing/2014/main" id="{37B8C8DA-E0EC-DDB1-8F81-26819E054EA0}"/>
              </a:ext>
            </a:extLst>
          </p:cNvPr>
          <p:cNvSpPr txBox="1"/>
          <p:nvPr/>
        </p:nvSpPr>
        <p:spPr>
          <a:xfrm>
            <a:off x="3680923" y="3928051"/>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dirty="0">
                <a:latin typeface="segoe ui black"/>
                <a:ea typeface="segoe ui black"/>
                <a:cs typeface="Poppins SemiBold"/>
              </a:rPr>
              <a:t>AX/FINANCE &amp; OPS</a:t>
            </a:r>
          </a:p>
        </p:txBody>
      </p:sp>
      <p:pic>
        <p:nvPicPr>
          <p:cNvPr id="7" name="Picture 6" descr="A blue and white circle with text&#10;&#10;Description automatically generated">
            <a:extLst>
              <a:ext uri="{FF2B5EF4-FFF2-40B4-BE49-F238E27FC236}">
                <a16:creationId xmlns:a16="http://schemas.microsoft.com/office/drawing/2014/main" id="{BF390F01-8602-731F-492E-DD58C7A8932C}"/>
              </a:ext>
            </a:extLst>
          </p:cNvPr>
          <p:cNvPicPr>
            <a:picLocks noChangeAspect="1"/>
          </p:cNvPicPr>
          <p:nvPr/>
        </p:nvPicPr>
        <p:blipFill>
          <a:blip r:embed="rId3"/>
          <a:stretch>
            <a:fillRect/>
          </a:stretch>
        </p:blipFill>
        <p:spPr>
          <a:xfrm>
            <a:off x="4749316" y="4467732"/>
            <a:ext cx="2579151" cy="2422713"/>
          </a:xfrm>
          <a:prstGeom prst="rect">
            <a:avLst/>
          </a:prstGeom>
        </p:spPr>
      </p:pic>
    </p:spTree>
    <p:extLst>
      <p:ext uri="{BB962C8B-B14F-4D97-AF65-F5344CB8AC3E}">
        <p14:creationId xmlns:p14="http://schemas.microsoft.com/office/powerpoint/2010/main" val="88318760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2024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2143331"/>
            <a:ext cx="8173126" cy="1892300"/>
          </a:xfrm>
          <a:prstGeom prst="rect">
            <a:avLst/>
          </a:prstGeom>
        </p:spPr>
      </p:pic>
    </p:spTree>
    <p:extLst>
      <p:ext uri="{BB962C8B-B14F-4D97-AF65-F5344CB8AC3E}">
        <p14:creationId xmlns:p14="http://schemas.microsoft.com/office/powerpoint/2010/main" val="37644632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1518-AEDF-F52C-D5CC-906D70619F2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0336BC-C205-64AE-7899-34D949B3D305}"/>
              </a:ext>
            </a:extLst>
          </p:cNvPr>
          <p:cNvSpPr>
            <a:spLocks noGrp="1"/>
          </p:cNvSpPr>
          <p:nvPr>
            <p:ph type="title"/>
          </p:nvPr>
        </p:nvSpPr>
        <p:spPr>
          <a:xfrm>
            <a:off x="713677" y="244405"/>
            <a:ext cx="3315398" cy="712249"/>
          </a:xfrm>
        </p:spPr>
        <p:txBody>
          <a:bodyPr/>
          <a:lstStyle/>
          <a:p>
            <a:r>
              <a:rPr lang="en-US" dirty="0"/>
              <a:t>Alex Meyer</a:t>
            </a:r>
          </a:p>
        </p:txBody>
      </p:sp>
      <p:sp>
        <p:nvSpPr>
          <p:cNvPr id="7" name="Text Placeholder 6">
            <a:extLst>
              <a:ext uri="{FF2B5EF4-FFF2-40B4-BE49-F238E27FC236}">
                <a16:creationId xmlns:a16="http://schemas.microsoft.com/office/drawing/2014/main" id="{2FEF9A8E-BF33-7F6B-21CC-7A74CC465898}"/>
              </a:ext>
            </a:extLst>
          </p:cNvPr>
          <p:cNvSpPr>
            <a:spLocks noGrp="1"/>
          </p:cNvSpPr>
          <p:nvPr>
            <p:ph type="body" sz="quarter" idx="10"/>
          </p:nvPr>
        </p:nvSpPr>
        <p:spPr>
          <a:xfrm>
            <a:off x="713677" y="1038245"/>
            <a:ext cx="5504560" cy="4961339"/>
          </a:xfrm>
        </p:spPr>
        <p:txBody>
          <a:bodyPr/>
          <a:lstStyle/>
          <a:p>
            <a:pPr marL="0" indent="0">
              <a:buNone/>
            </a:pPr>
            <a:r>
              <a:rPr lang="en-US" sz="1800" dirty="0"/>
              <a:t>Principal Software Development Engineer</a:t>
            </a:r>
          </a:p>
          <a:p>
            <a:pPr marL="0" indent="0">
              <a:buNone/>
            </a:pPr>
            <a:r>
              <a:rPr lang="en-US" sz="1800" dirty="0">
                <a:hlinkClick r:id="rId2"/>
              </a:rPr>
              <a:t>Delinea</a:t>
            </a:r>
            <a:endParaRPr lang="en-US" sz="1800" dirty="0"/>
          </a:p>
          <a:p>
            <a:pPr marL="0" indent="0">
              <a:buNone/>
            </a:pPr>
            <a:endParaRPr lang="en-US" sz="1800" dirty="0"/>
          </a:p>
          <a:p>
            <a:pPr marL="0" indent="0" rtl="0" fontAlgn="base">
              <a:spcBef>
                <a:spcPts val="1224"/>
              </a:spcBef>
              <a:spcAft>
                <a:spcPts val="0"/>
              </a:spcAft>
              <a:buNone/>
            </a:pPr>
            <a:r>
              <a:rPr lang="en-US" sz="1200" b="0" i="0" u="none" strike="noStrike" dirty="0">
                <a:solidFill>
                  <a:srgbClr val="3F454F"/>
                </a:solidFill>
                <a:effectLst/>
              </a:rPr>
              <a:t>Email: </a:t>
            </a:r>
            <a:r>
              <a:rPr lang="en-US" sz="1200" b="0" i="0" u="none" strike="noStrike" dirty="0">
                <a:solidFill>
                  <a:srgbClr val="002060"/>
                </a:solidFill>
                <a:effectLst/>
                <a:hlinkClick r:id="rId3"/>
              </a:rPr>
              <a:t>alex.meyer@delinea.com</a:t>
            </a:r>
            <a:endParaRPr lang="en-US" sz="1200" b="0" i="0" u="none" strike="noStrike" dirty="0">
              <a:solidFill>
                <a:srgbClr val="002060"/>
              </a:solidFill>
              <a:effectLst/>
            </a:endParaRPr>
          </a:p>
          <a:p>
            <a:pPr marL="0" indent="0" rtl="0" fontAlgn="base">
              <a:spcBef>
                <a:spcPts val="1224"/>
              </a:spcBef>
              <a:spcAft>
                <a:spcPts val="0"/>
              </a:spcAft>
              <a:buNone/>
            </a:pPr>
            <a:r>
              <a:rPr lang="en-US" sz="1200" b="0" i="0" u="none" strike="noStrike" dirty="0">
                <a:solidFill>
                  <a:srgbClr val="3F454F"/>
                </a:solidFill>
                <a:effectLst/>
              </a:rPr>
              <a:t>Blog: </a:t>
            </a:r>
            <a:r>
              <a:rPr lang="en-US" sz="1200" b="0" i="0" u="sng" strike="noStrike" dirty="0">
                <a:solidFill>
                  <a:srgbClr val="002060"/>
                </a:solidFill>
                <a:effectLst/>
                <a:hlinkClick r:id="rId4"/>
              </a:rPr>
              <a:t>http://d365foblog.com</a:t>
            </a:r>
            <a:endParaRPr lang="en-US" sz="1200" b="0" i="0" u="none" strike="noStrike" dirty="0">
              <a:solidFill>
                <a:srgbClr val="3F454F"/>
              </a:solidFill>
              <a:effectLst/>
            </a:endParaRPr>
          </a:p>
          <a:p>
            <a:pPr marL="0" indent="0" rtl="0" fontAlgn="base">
              <a:spcBef>
                <a:spcPts val="1224"/>
              </a:spcBef>
              <a:spcAft>
                <a:spcPts val="0"/>
              </a:spcAft>
              <a:buNone/>
            </a:pPr>
            <a:r>
              <a:rPr lang="en-US" sz="1200" b="0" i="0" u="none" strike="noStrike" dirty="0">
                <a:solidFill>
                  <a:srgbClr val="3F454F"/>
                </a:solidFill>
                <a:effectLst/>
              </a:rPr>
              <a:t>Security Class: </a:t>
            </a:r>
            <a:r>
              <a:rPr lang="en-US" sz="1200" b="0" i="0" u="sng" strike="noStrike" dirty="0">
                <a:solidFill>
                  <a:srgbClr val="002060"/>
                </a:solidFill>
                <a:effectLst/>
                <a:hlinkClick r:id="rId5"/>
              </a:rPr>
              <a:t>http://d365fosecurity.com</a:t>
            </a:r>
            <a:endParaRPr lang="en-US" sz="1200" b="0" i="0" u="none" strike="noStrike" dirty="0">
              <a:solidFill>
                <a:srgbClr val="3F454F"/>
              </a:solidFill>
              <a:effectLst/>
            </a:endParaRPr>
          </a:p>
          <a:p>
            <a:pPr marL="0" indent="0" rtl="0" fontAlgn="base">
              <a:spcBef>
                <a:spcPts val="1224"/>
              </a:spcBef>
              <a:spcAft>
                <a:spcPts val="0"/>
              </a:spcAft>
              <a:buNone/>
            </a:pPr>
            <a:r>
              <a:rPr lang="en-US" sz="1200" dirty="0"/>
              <a:t>GitHub: </a:t>
            </a:r>
            <a:r>
              <a:rPr lang="en-US" sz="1200" dirty="0">
                <a:hlinkClick r:id="rId6"/>
              </a:rPr>
              <a:t>https://github.com/ameyer505</a:t>
            </a:r>
            <a:endParaRPr lang="en-US" sz="1200" dirty="0"/>
          </a:p>
          <a:p>
            <a:pPr marL="0" indent="0" rtl="0" fontAlgn="base">
              <a:spcBef>
                <a:spcPts val="1224"/>
              </a:spcBef>
              <a:spcAft>
                <a:spcPts val="0"/>
              </a:spcAft>
              <a:buNone/>
            </a:pPr>
            <a:r>
              <a:rPr lang="en-US" sz="1200" b="0" i="0" u="sng" strike="noStrike" dirty="0">
                <a:solidFill>
                  <a:srgbClr val="0095C8"/>
                </a:solidFill>
                <a:effectLst/>
                <a:hlinkClick r:id="rId7">
                  <a:extLst>
                    <a:ext uri="{A12FA001-AC4F-418D-AE19-62706E023703}">
                      <ahyp:hlinkClr xmlns:ahyp="http://schemas.microsoft.com/office/drawing/2018/hyperlinkcolor" val="tx"/>
                    </a:ext>
                  </a:extLst>
                </a:hlinkClick>
              </a:rPr>
              <a:t>LinkedIn</a:t>
            </a:r>
            <a:r>
              <a:rPr lang="en-US" sz="1200" dirty="0">
                <a:solidFill>
                  <a:srgbClr val="3F454F"/>
                </a:solidFill>
              </a:rPr>
              <a:t> | </a:t>
            </a:r>
            <a:r>
              <a:rPr lang="en-US" sz="1200" b="0" i="0" u="sng" strike="noStrike" dirty="0">
                <a:solidFill>
                  <a:srgbClr val="002060"/>
                </a:solidFill>
                <a:effectLst/>
                <a:hlinkClick r:id="rId8"/>
              </a:rPr>
              <a:t>Microsoft MVP Profile</a:t>
            </a:r>
            <a:endParaRPr lang="en-US" sz="1200" b="0" i="0" u="none" strike="noStrike" dirty="0">
              <a:solidFill>
                <a:srgbClr val="3F454F"/>
              </a:solidFill>
              <a:effectLst/>
            </a:endParaRPr>
          </a:p>
          <a:p>
            <a:pPr marL="0" indent="0" rtl="0">
              <a:spcBef>
                <a:spcPts val="1224"/>
              </a:spcBef>
              <a:spcAft>
                <a:spcPts val="0"/>
              </a:spcAft>
              <a:buNone/>
            </a:pPr>
            <a:endParaRPr lang="en-US" sz="1200" b="0" i="0" u="none" strike="noStrike" dirty="0">
              <a:solidFill>
                <a:srgbClr val="3F454F"/>
              </a:solidFill>
              <a:effectLst/>
            </a:endParaRPr>
          </a:p>
          <a:p>
            <a:pPr marL="0" indent="0" rtl="0">
              <a:spcBef>
                <a:spcPts val="1224"/>
              </a:spcBef>
              <a:spcAft>
                <a:spcPts val="0"/>
              </a:spcAft>
              <a:buNone/>
            </a:pPr>
            <a:r>
              <a:rPr lang="en-US" sz="1200" b="0" i="0" u="none" strike="noStrike" dirty="0">
                <a:solidFill>
                  <a:srgbClr val="3F454F"/>
                </a:solidFill>
                <a:effectLst/>
              </a:rPr>
              <a:t>Background:</a:t>
            </a:r>
            <a:endParaRPr lang="en-US" sz="1200" b="0" dirty="0">
              <a:effectLst/>
            </a:endParaRPr>
          </a:p>
          <a:p>
            <a:pPr rtl="0" fontAlgn="base">
              <a:spcBef>
                <a:spcPts val="1224"/>
              </a:spcBef>
              <a:spcAft>
                <a:spcPts val="0"/>
              </a:spcAft>
              <a:buFont typeface="Arial" panose="020B0604020202020204" pitchFamily="34" charset="0"/>
              <a:buChar char="•"/>
            </a:pPr>
            <a:r>
              <a:rPr lang="en-US" sz="1200" b="0" i="0" u="none" strike="noStrike" dirty="0">
                <a:solidFill>
                  <a:srgbClr val="3F454F"/>
                </a:solidFill>
                <a:effectLst/>
              </a:rPr>
              <a:t>Awarded Microsoft MVP in Business Applications </a:t>
            </a:r>
            <a:r>
              <a:rPr lang="en-US" sz="1200" dirty="0">
                <a:solidFill>
                  <a:srgbClr val="3F454F"/>
                </a:solidFill>
              </a:rPr>
              <a:t>since 2019</a:t>
            </a:r>
            <a:endParaRPr lang="en-US" sz="1200" b="0" i="0" u="none" strike="noStrike" dirty="0">
              <a:solidFill>
                <a:srgbClr val="3F454F"/>
              </a:solidFill>
              <a:effectLst/>
            </a:endParaRPr>
          </a:p>
          <a:p>
            <a:pPr rtl="0" fontAlgn="base">
              <a:spcBef>
                <a:spcPts val="1224"/>
              </a:spcBef>
              <a:spcAft>
                <a:spcPts val="0"/>
              </a:spcAft>
              <a:buFont typeface="Arial" panose="020B0604020202020204" pitchFamily="34" charset="0"/>
              <a:buChar char="•"/>
            </a:pPr>
            <a:r>
              <a:rPr lang="en-US" sz="1200" b="0" i="0" u="none" strike="noStrike" dirty="0">
                <a:solidFill>
                  <a:srgbClr val="3F454F"/>
                </a:solidFill>
                <a:effectLst/>
              </a:rPr>
              <a:t>Been working with AX since 2013</a:t>
            </a:r>
          </a:p>
          <a:p>
            <a:pPr rtl="0" fontAlgn="base">
              <a:spcBef>
                <a:spcPts val="1224"/>
              </a:spcBef>
              <a:spcAft>
                <a:spcPts val="0"/>
              </a:spcAft>
              <a:buFont typeface="Arial" panose="020B0604020202020204" pitchFamily="34" charset="0"/>
              <a:buChar char="•"/>
            </a:pPr>
            <a:r>
              <a:rPr lang="en-US" sz="1200" b="0" i="0" u="none" strike="noStrike" dirty="0">
                <a:solidFill>
                  <a:srgbClr val="3F454F"/>
                </a:solidFill>
                <a:effectLst/>
              </a:rPr>
              <a:t>Been working with D365FO since 2016</a:t>
            </a:r>
          </a:p>
          <a:p>
            <a:pPr rtl="0" fontAlgn="base">
              <a:spcBef>
                <a:spcPts val="1224"/>
              </a:spcBef>
              <a:spcAft>
                <a:spcPts val="0"/>
              </a:spcAft>
              <a:buFont typeface="Arial" panose="020B0604020202020204" pitchFamily="34" charset="0"/>
              <a:buChar char="•"/>
            </a:pPr>
            <a:r>
              <a:rPr lang="en-US" sz="1200" b="0" i="0" u="none" strike="noStrike" dirty="0">
                <a:solidFill>
                  <a:srgbClr val="3F454F"/>
                </a:solidFill>
                <a:effectLst/>
              </a:rPr>
              <a:t>Have spoken at Summit (US &amp; Europe), Focus, and local chapters around AX/D365FO security and have done webinars around native controls in both versions</a:t>
            </a:r>
          </a:p>
          <a:p>
            <a:pPr marL="0" indent="0">
              <a:buNone/>
            </a:pPr>
            <a:endParaRPr lang="en-US" sz="1800" dirty="0"/>
          </a:p>
        </p:txBody>
      </p:sp>
      <p:pic>
        <p:nvPicPr>
          <p:cNvPr id="1029" name="Picture 5" descr="Qr code&#10;&#10;Description automatically generated">
            <a:extLst>
              <a:ext uri="{FF2B5EF4-FFF2-40B4-BE49-F238E27FC236}">
                <a16:creationId xmlns:a16="http://schemas.microsoft.com/office/drawing/2014/main" id="{346E3AE6-F509-EC73-2530-084B9A988BD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22295" y="1271510"/>
            <a:ext cx="1616528" cy="16165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ue and white rectangular sign with white text&#10;&#10;Description automatically generated">
            <a:extLst>
              <a:ext uri="{FF2B5EF4-FFF2-40B4-BE49-F238E27FC236}">
                <a16:creationId xmlns:a16="http://schemas.microsoft.com/office/drawing/2014/main" id="{7CA5E6F7-682B-E0B7-9870-06E894EF3C84}"/>
              </a:ext>
            </a:extLst>
          </p:cNvPr>
          <p:cNvPicPr>
            <a:picLocks noChangeAspect="1"/>
          </p:cNvPicPr>
          <p:nvPr/>
        </p:nvPicPr>
        <p:blipFill>
          <a:blip r:embed="rId10"/>
          <a:stretch>
            <a:fillRect/>
          </a:stretch>
        </p:blipFill>
        <p:spPr>
          <a:xfrm>
            <a:off x="10636898" y="3738325"/>
            <a:ext cx="1190562" cy="1882749"/>
          </a:xfrm>
          <a:prstGeom prst="rect">
            <a:avLst/>
          </a:prstGeom>
        </p:spPr>
      </p:pic>
      <p:pic>
        <p:nvPicPr>
          <p:cNvPr id="8" name="Picture 7">
            <a:extLst>
              <a:ext uri="{FF2B5EF4-FFF2-40B4-BE49-F238E27FC236}">
                <a16:creationId xmlns:a16="http://schemas.microsoft.com/office/drawing/2014/main" id="{4BE8EDCD-68D8-562C-99C2-F828F94D2F5E}"/>
              </a:ext>
            </a:extLst>
          </p:cNvPr>
          <p:cNvPicPr>
            <a:picLocks noChangeAspect="1"/>
          </p:cNvPicPr>
          <p:nvPr/>
        </p:nvPicPr>
        <p:blipFill>
          <a:blip r:embed="rId11"/>
          <a:stretch>
            <a:fillRect/>
          </a:stretch>
        </p:blipFill>
        <p:spPr>
          <a:xfrm>
            <a:off x="11460997" y="6051958"/>
            <a:ext cx="975478" cy="947358"/>
          </a:xfrm>
          <a:prstGeom prst="rect">
            <a:avLst/>
          </a:prstGeom>
        </p:spPr>
      </p:pic>
      <p:pic>
        <p:nvPicPr>
          <p:cNvPr id="3" name="Picture 2">
            <a:extLst>
              <a:ext uri="{FF2B5EF4-FFF2-40B4-BE49-F238E27FC236}">
                <a16:creationId xmlns:a16="http://schemas.microsoft.com/office/drawing/2014/main" id="{1A138503-E7F0-3A46-CDD7-38C830664A46}"/>
              </a:ext>
            </a:extLst>
          </p:cNvPr>
          <p:cNvPicPr>
            <a:picLocks noChangeAspect="1"/>
          </p:cNvPicPr>
          <p:nvPr/>
        </p:nvPicPr>
        <p:blipFill>
          <a:blip r:embed="rId12"/>
          <a:stretch>
            <a:fillRect/>
          </a:stretch>
        </p:blipFill>
        <p:spPr>
          <a:xfrm>
            <a:off x="6216263" y="1002426"/>
            <a:ext cx="4093205" cy="4093205"/>
          </a:xfrm>
          <a:prstGeom prst="rect">
            <a:avLst/>
          </a:prstGeom>
        </p:spPr>
      </p:pic>
    </p:spTree>
    <p:extLst>
      <p:ext uri="{BB962C8B-B14F-4D97-AF65-F5344CB8AC3E}">
        <p14:creationId xmlns:p14="http://schemas.microsoft.com/office/powerpoint/2010/main" val="72485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E98189-BD51-46A0-336E-294655BFF32E}"/>
              </a:ext>
            </a:extLst>
          </p:cNvPr>
          <p:cNvSpPr>
            <a:spLocks noGrp="1"/>
          </p:cNvSpPr>
          <p:nvPr>
            <p:ph type="title"/>
          </p:nvPr>
        </p:nvSpPr>
        <p:spPr>
          <a:xfrm>
            <a:off x="713677" y="244405"/>
            <a:ext cx="4323272" cy="712249"/>
          </a:xfrm>
        </p:spPr>
        <p:txBody>
          <a:bodyPr/>
          <a:lstStyle/>
          <a:p>
            <a:r>
              <a:rPr lang="en-US" dirty="0"/>
              <a:t>Nathan Clouse</a:t>
            </a:r>
          </a:p>
        </p:txBody>
      </p:sp>
      <p:sp>
        <p:nvSpPr>
          <p:cNvPr id="7" name="Text Placeholder 6">
            <a:extLst>
              <a:ext uri="{FF2B5EF4-FFF2-40B4-BE49-F238E27FC236}">
                <a16:creationId xmlns:a16="http://schemas.microsoft.com/office/drawing/2014/main" id="{4B4457C9-F4B5-913D-D7A6-E76D5F345EA8}"/>
              </a:ext>
            </a:extLst>
          </p:cNvPr>
          <p:cNvSpPr>
            <a:spLocks noGrp="1"/>
          </p:cNvSpPr>
          <p:nvPr>
            <p:ph type="body" sz="quarter" idx="10"/>
          </p:nvPr>
        </p:nvSpPr>
        <p:spPr>
          <a:xfrm>
            <a:off x="713677" y="1038245"/>
            <a:ext cx="5504560" cy="4961339"/>
          </a:xfrm>
        </p:spPr>
        <p:txBody>
          <a:bodyPr/>
          <a:lstStyle/>
          <a:p>
            <a:pPr marL="0" indent="0">
              <a:buNone/>
            </a:pPr>
            <a:r>
              <a:rPr lang="en-US" sz="1800" dirty="0"/>
              <a:t>Technical Architect</a:t>
            </a:r>
          </a:p>
          <a:p>
            <a:pPr marL="0" indent="0">
              <a:buNone/>
            </a:pPr>
            <a:r>
              <a:rPr lang="en-US" sz="1800" dirty="0"/>
              <a:t>Armanino LLP</a:t>
            </a:r>
          </a:p>
          <a:p>
            <a:pPr marL="0" indent="0">
              <a:buNone/>
            </a:pPr>
            <a:endParaRPr lang="en-US" sz="1800" dirty="0"/>
          </a:p>
          <a:p>
            <a:pPr marL="0" indent="0" rtl="0" fontAlgn="base">
              <a:spcBef>
                <a:spcPts val="1224"/>
              </a:spcBef>
              <a:spcAft>
                <a:spcPts val="0"/>
              </a:spcAft>
              <a:buNone/>
            </a:pPr>
            <a:r>
              <a:rPr lang="en-US" sz="1200" b="0" i="0" u="none" strike="noStrike" dirty="0">
                <a:solidFill>
                  <a:srgbClr val="3F454F"/>
                </a:solidFill>
                <a:effectLst/>
              </a:rPr>
              <a:t>Email: </a:t>
            </a:r>
            <a:r>
              <a:rPr lang="en-US" sz="1200" b="0" i="0" u="none" strike="noStrike" dirty="0">
                <a:solidFill>
                  <a:srgbClr val="3F454F"/>
                </a:solidFill>
                <a:effectLst/>
                <a:hlinkClick r:id="rId2"/>
              </a:rPr>
              <a:t>nathan.clouse@armanino.com</a:t>
            </a:r>
            <a:endParaRPr lang="en-US" sz="1200" b="0" i="0" u="none" strike="noStrike" dirty="0">
              <a:solidFill>
                <a:srgbClr val="3F454F"/>
              </a:solidFill>
              <a:effectLst/>
            </a:endParaRPr>
          </a:p>
          <a:p>
            <a:pPr marL="0" indent="0" rtl="0" fontAlgn="base">
              <a:spcBef>
                <a:spcPts val="1224"/>
              </a:spcBef>
              <a:spcAft>
                <a:spcPts val="0"/>
              </a:spcAft>
              <a:buNone/>
            </a:pPr>
            <a:r>
              <a:rPr lang="en-US" sz="1200" b="0" i="0" u="none" strike="noStrike" dirty="0">
                <a:solidFill>
                  <a:srgbClr val="3F454F"/>
                </a:solidFill>
                <a:effectLst/>
              </a:rPr>
              <a:t>Blog #1: </a:t>
            </a:r>
            <a:r>
              <a:rPr lang="en-US" sz="1200" b="0" i="0" u="none" strike="noStrike" dirty="0">
                <a:solidFill>
                  <a:srgbClr val="3F454F"/>
                </a:solidFill>
                <a:effectLst/>
                <a:hlinkClick r:id="rId3"/>
              </a:rPr>
              <a:t>https://www.atomicax.com</a:t>
            </a:r>
            <a:endParaRPr lang="en-US" sz="1200" b="0" i="0" u="none" strike="noStrike" dirty="0">
              <a:solidFill>
                <a:srgbClr val="3F454F"/>
              </a:solidFill>
              <a:effectLst/>
            </a:endParaRPr>
          </a:p>
          <a:p>
            <a:pPr marL="0" indent="0" rtl="0" fontAlgn="base">
              <a:spcBef>
                <a:spcPts val="1224"/>
              </a:spcBef>
              <a:spcAft>
                <a:spcPts val="0"/>
              </a:spcAft>
              <a:buNone/>
            </a:pPr>
            <a:r>
              <a:rPr lang="en-US" sz="1200" b="0" i="0" u="none" strike="noStrike" dirty="0">
                <a:solidFill>
                  <a:srgbClr val="3F454F"/>
                </a:solidFill>
                <a:effectLst/>
              </a:rPr>
              <a:t>Blog #2: </a:t>
            </a:r>
            <a:r>
              <a:rPr lang="en-US" sz="1200" b="0" i="0" u="none" strike="noStrike" dirty="0">
                <a:solidFill>
                  <a:srgbClr val="3F454F"/>
                </a:solidFill>
                <a:effectLst/>
                <a:hlinkClick r:id="rId4"/>
              </a:rPr>
              <a:t>https://www.dynamics.fo</a:t>
            </a:r>
            <a:endParaRPr lang="en-US" sz="1200" b="0" i="0" u="none" strike="noStrike" dirty="0">
              <a:solidFill>
                <a:srgbClr val="3F454F"/>
              </a:solidFill>
              <a:effectLst/>
            </a:endParaRPr>
          </a:p>
          <a:p>
            <a:pPr marL="0" indent="0" rtl="0" fontAlgn="base">
              <a:spcBef>
                <a:spcPts val="1224"/>
              </a:spcBef>
              <a:spcAft>
                <a:spcPts val="0"/>
              </a:spcAft>
              <a:buNone/>
            </a:pPr>
            <a:r>
              <a:rPr lang="en-US" sz="1200" b="0" i="0" u="none" strike="noStrike" dirty="0">
                <a:solidFill>
                  <a:srgbClr val="3F454F"/>
                </a:solidFill>
                <a:effectLst/>
              </a:rPr>
              <a:t>GitHub: </a:t>
            </a:r>
            <a:r>
              <a:rPr lang="en-US" sz="1200" b="0" i="0" u="none" strike="noStrike" dirty="0">
                <a:solidFill>
                  <a:srgbClr val="3F454F"/>
                </a:solidFill>
                <a:effectLst/>
                <a:hlinkClick r:id="rId5"/>
              </a:rPr>
              <a:t>https://github.com/NathanClouseAX</a:t>
            </a:r>
            <a:endParaRPr lang="en-US" sz="1200" b="0" i="0" u="none" strike="noStrike" dirty="0">
              <a:solidFill>
                <a:srgbClr val="3F454F"/>
              </a:solidFill>
              <a:effectLst/>
            </a:endParaRPr>
          </a:p>
          <a:p>
            <a:pPr marL="0" indent="0" rtl="0" fontAlgn="base">
              <a:spcBef>
                <a:spcPts val="1224"/>
              </a:spcBef>
              <a:spcAft>
                <a:spcPts val="0"/>
              </a:spcAft>
              <a:buNone/>
            </a:pPr>
            <a:r>
              <a:rPr lang="en-US" sz="1200" b="0" i="0" u="none" strike="noStrike" dirty="0">
                <a:solidFill>
                  <a:srgbClr val="3F454F"/>
                </a:solidFill>
                <a:effectLst/>
              </a:rPr>
              <a:t>@NathanClouseAX on most platforms</a:t>
            </a:r>
          </a:p>
          <a:p>
            <a:pPr marL="0" indent="0">
              <a:buNone/>
            </a:pPr>
            <a:endParaRPr lang="en-US" sz="1800" dirty="0"/>
          </a:p>
          <a:p>
            <a:pPr marL="0" indent="0" rtl="0">
              <a:spcBef>
                <a:spcPts val="1224"/>
              </a:spcBef>
              <a:spcAft>
                <a:spcPts val="0"/>
              </a:spcAft>
              <a:buNone/>
            </a:pPr>
            <a:r>
              <a:rPr lang="en-US" sz="1400" b="0" i="0" u="none" strike="noStrike" dirty="0">
                <a:solidFill>
                  <a:srgbClr val="3F454F"/>
                </a:solidFill>
                <a:effectLst/>
              </a:rPr>
              <a:t>Background:</a:t>
            </a:r>
            <a:endParaRPr lang="en-US" sz="1400" b="0" dirty="0">
              <a:effectLst/>
            </a:endParaRPr>
          </a:p>
          <a:p>
            <a:pPr rtl="0" fontAlgn="base">
              <a:spcBef>
                <a:spcPts val="1224"/>
              </a:spcBef>
              <a:spcAft>
                <a:spcPts val="0"/>
              </a:spcAft>
              <a:buFont typeface="Arial" panose="020B0604020202020204" pitchFamily="34" charset="0"/>
              <a:buChar char="•"/>
            </a:pPr>
            <a:r>
              <a:rPr lang="en-US" sz="1400" b="0" i="0" u="none" strike="noStrike" dirty="0">
                <a:solidFill>
                  <a:srgbClr val="3F454F"/>
                </a:solidFill>
                <a:effectLst/>
              </a:rPr>
              <a:t>Awarded Microsoft MVP in Business Applications </a:t>
            </a:r>
            <a:r>
              <a:rPr lang="en-US" sz="1400" dirty="0">
                <a:solidFill>
                  <a:srgbClr val="3F454F"/>
                </a:solidFill>
              </a:rPr>
              <a:t>since 2019</a:t>
            </a:r>
            <a:endParaRPr lang="en-US" sz="1400" b="0" i="0" u="none" strike="noStrike" dirty="0">
              <a:solidFill>
                <a:srgbClr val="3F454F"/>
              </a:solidFill>
              <a:effectLst/>
            </a:endParaRPr>
          </a:p>
          <a:p>
            <a:pPr rtl="0" fontAlgn="base">
              <a:spcBef>
                <a:spcPts val="1224"/>
              </a:spcBef>
              <a:spcAft>
                <a:spcPts val="0"/>
              </a:spcAft>
              <a:buFont typeface="Arial" panose="020B0604020202020204" pitchFamily="34" charset="0"/>
              <a:buChar char="•"/>
            </a:pPr>
            <a:r>
              <a:rPr lang="en-US" sz="1400" b="0" i="0" u="none" strike="noStrike" dirty="0">
                <a:solidFill>
                  <a:srgbClr val="3F454F"/>
                </a:solidFill>
                <a:effectLst/>
              </a:rPr>
              <a:t>Been working with AX since 2009</a:t>
            </a:r>
          </a:p>
          <a:p>
            <a:pPr rtl="0" fontAlgn="base">
              <a:spcBef>
                <a:spcPts val="1224"/>
              </a:spcBef>
              <a:spcAft>
                <a:spcPts val="0"/>
              </a:spcAft>
              <a:buFont typeface="Arial" panose="020B0604020202020204" pitchFamily="34" charset="0"/>
              <a:buChar char="•"/>
            </a:pPr>
            <a:r>
              <a:rPr lang="en-US" sz="1400" b="0" i="0" u="none" strike="noStrike" dirty="0">
                <a:solidFill>
                  <a:srgbClr val="3F454F"/>
                </a:solidFill>
                <a:effectLst/>
              </a:rPr>
              <a:t>Been working with D365FO since 2017</a:t>
            </a:r>
          </a:p>
          <a:p>
            <a:pPr rtl="0" fontAlgn="base">
              <a:spcBef>
                <a:spcPts val="1224"/>
              </a:spcBef>
              <a:spcAft>
                <a:spcPts val="0"/>
              </a:spcAft>
              <a:buFont typeface="Arial" panose="020B0604020202020204" pitchFamily="34" charset="0"/>
              <a:buChar char="•"/>
            </a:pPr>
            <a:r>
              <a:rPr lang="en-US" sz="1400" b="0" i="0" u="none" strike="noStrike" dirty="0">
                <a:solidFill>
                  <a:srgbClr val="3F454F"/>
                </a:solidFill>
                <a:effectLst/>
              </a:rPr>
              <a:t>Have spoken at Summit, Focus, and local chapters around various  AX/D365FO technical topics plus other groups events</a:t>
            </a:r>
            <a:endParaRPr lang="en-US" sz="1800" dirty="0"/>
          </a:p>
        </p:txBody>
      </p:sp>
      <p:pic>
        <p:nvPicPr>
          <p:cNvPr id="2" name="Picture 10" descr="A blue and white rectangular sign with white text&#10;&#10;Description automatically generated">
            <a:extLst>
              <a:ext uri="{FF2B5EF4-FFF2-40B4-BE49-F238E27FC236}">
                <a16:creationId xmlns:a16="http://schemas.microsoft.com/office/drawing/2014/main" id="{DBEDCCD6-22FF-A8FF-B8B8-95D0B1CF3411}"/>
              </a:ext>
            </a:extLst>
          </p:cNvPr>
          <p:cNvPicPr>
            <a:picLocks noChangeAspect="1"/>
          </p:cNvPicPr>
          <p:nvPr/>
        </p:nvPicPr>
        <p:blipFill>
          <a:blip r:embed="rId6"/>
          <a:stretch>
            <a:fillRect/>
          </a:stretch>
        </p:blipFill>
        <p:spPr>
          <a:xfrm>
            <a:off x="10636898" y="3738325"/>
            <a:ext cx="1190562" cy="1882749"/>
          </a:xfrm>
          <a:prstGeom prst="rect">
            <a:avLst/>
          </a:prstGeom>
        </p:spPr>
      </p:pic>
      <p:pic>
        <p:nvPicPr>
          <p:cNvPr id="1026" name="Picture 2">
            <a:extLst>
              <a:ext uri="{FF2B5EF4-FFF2-40B4-BE49-F238E27FC236}">
                <a16:creationId xmlns:a16="http://schemas.microsoft.com/office/drawing/2014/main" id="{6DF30686-8998-C8F0-4F78-40FF1B7538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5948" y="22347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C8A791D-FB29-9091-F1E9-816B93039E7D}"/>
              </a:ext>
            </a:extLst>
          </p:cNvPr>
          <p:cNvPicPr>
            <a:picLocks noChangeAspect="1"/>
          </p:cNvPicPr>
          <p:nvPr/>
        </p:nvPicPr>
        <p:blipFill>
          <a:blip r:embed="rId8"/>
          <a:stretch>
            <a:fillRect/>
          </a:stretch>
        </p:blipFill>
        <p:spPr>
          <a:xfrm>
            <a:off x="11484244" y="6042294"/>
            <a:ext cx="952231" cy="952231"/>
          </a:xfrm>
          <a:prstGeom prst="rect">
            <a:avLst/>
          </a:prstGeom>
        </p:spPr>
      </p:pic>
    </p:spTree>
    <p:extLst>
      <p:ext uri="{BB962C8B-B14F-4D97-AF65-F5344CB8AC3E}">
        <p14:creationId xmlns:p14="http://schemas.microsoft.com/office/powerpoint/2010/main" val="30113937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E98189-BD51-46A0-336E-294655BFF32E}"/>
              </a:ext>
            </a:extLst>
          </p:cNvPr>
          <p:cNvSpPr>
            <a:spLocks noGrp="1"/>
          </p:cNvSpPr>
          <p:nvPr>
            <p:ph type="title"/>
          </p:nvPr>
        </p:nvSpPr>
        <p:spPr>
          <a:xfrm>
            <a:off x="713677" y="244405"/>
            <a:ext cx="4323272" cy="712249"/>
          </a:xfrm>
        </p:spPr>
        <p:txBody>
          <a:bodyPr/>
          <a:lstStyle/>
          <a:p>
            <a:r>
              <a:rPr lang="en-US" dirty="0"/>
              <a:t>Nathan Clouse</a:t>
            </a:r>
          </a:p>
        </p:txBody>
      </p:sp>
      <p:sp>
        <p:nvSpPr>
          <p:cNvPr id="7" name="Text Placeholder 6">
            <a:extLst>
              <a:ext uri="{FF2B5EF4-FFF2-40B4-BE49-F238E27FC236}">
                <a16:creationId xmlns:a16="http://schemas.microsoft.com/office/drawing/2014/main" id="{4B4457C9-F4B5-913D-D7A6-E76D5F345EA8}"/>
              </a:ext>
            </a:extLst>
          </p:cNvPr>
          <p:cNvSpPr>
            <a:spLocks noGrp="1"/>
          </p:cNvSpPr>
          <p:nvPr>
            <p:ph type="body" sz="quarter" idx="10"/>
          </p:nvPr>
        </p:nvSpPr>
        <p:spPr>
          <a:xfrm>
            <a:off x="713677" y="1038245"/>
            <a:ext cx="5504560" cy="4961339"/>
          </a:xfrm>
        </p:spPr>
        <p:txBody>
          <a:bodyPr/>
          <a:lstStyle/>
          <a:p>
            <a:pPr marL="0" indent="0">
              <a:buNone/>
            </a:pPr>
            <a:r>
              <a:rPr lang="en-US" sz="1800" dirty="0"/>
              <a:t>Technical Architect</a:t>
            </a:r>
          </a:p>
          <a:p>
            <a:pPr marL="0" indent="0">
              <a:buNone/>
            </a:pPr>
            <a:r>
              <a:rPr lang="en-US" sz="1800" dirty="0"/>
              <a:t>Armanino LLP</a:t>
            </a:r>
          </a:p>
          <a:p>
            <a:pPr marL="0" indent="0">
              <a:buNone/>
            </a:pPr>
            <a:endParaRPr lang="en-US" sz="1800" dirty="0"/>
          </a:p>
          <a:p>
            <a:pPr marL="0" indent="0" rtl="0" fontAlgn="base">
              <a:spcBef>
                <a:spcPts val="1224"/>
              </a:spcBef>
              <a:spcAft>
                <a:spcPts val="0"/>
              </a:spcAft>
              <a:buNone/>
            </a:pPr>
            <a:r>
              <a:rPr lang="en-US" sz="1200" b="0" i="0" u="none" strike="noStrike" dirty="0">
                <a:solidFill>
                  <a:srgbClr val="3F454F"/>
                </a:solidFill>
                <a:effectLst/>
              </a:rPr>
              <a:t>Email: </a:t>
            </a:r>
            <a:r>
              <a:rPr lang="en-US" sz="1200" b="0" i="0" u="none" strike="noStrike" dirty="0">
                <a:solidFill>
                  <a:srgbClr val="3F454F"/>
                </a:solidFill>
                <a:effectLst/>
                <a:hlinkClick r:id="rId2"/>
              </a:rPr>
              <a:t>nathan.clouse@armanino.com</a:t>
            </a:r>
            <a:endParaRPr lang="en-US" sz="1200" b="0" i="0" u="none" strike="noStrike" dirty="0">
              <a:solidFill>
                <a:srgbClr val="3F454F"/>
              </a:solidFill>
              <a:effectLst/>
            </a:endParaRPr>
          </a:p>
          <a:p>
            <a:pPr marL="0" indent="0" rtl="0" fontAlgn="base">
              <a:spcBef>
                <a:spcPts val="1224"/>
              </a:spcBef>
              <a:spcAft>
                <a:spcPts val="0"/>
              </a:spcAft>
              <a:buNone/>
            </a:pPr>
            <a:r>
              <a:rPr lang="en-US" sz="1200" b="0" i="0" u="none" strike="noStrike" dirty="0">
                <a:solidFill>
                  <a:srgbClr val="3F454F"/>
                </a:solidFill>
                <a:effectLst/>
              </a:rPr>
              <a:t>Blog #1: </a:t>
            </a:r>
            <a:r>
              <a:rPr lang="en-US" sz="1200" b="0" i="0" u="none" strike="noStrike" dirty="0">
                <a:solidFill>
                  <a:srgbClr val="3F454F"/>
                </a:solidFill>
                <a:effectLst/>
                <a:hlinkClick r:id="rId3"/>
              </a:rPr>
              <a:t>https://www.atomicax.com</a:t>
            </a:r>
            <a:endParaRPr lang="en-US" sz="1200" b="0" i="0" u="none" strike="noStrike" dirty="0">
              <a:solidFill>
                <a:srgbClr val="3F454F"/>
              </a:solidFill>
              <a:effectLst/>
            </a:endParaRPr>
          </a:p>
          <a:p>
            <a:pPr marL="0" indent="0" rtl="0" fontAlgn="base">
              <a:spcBef>
                <a:spcPts val="1224"/>
              </a:spcBef>
              <a:spcAft>
                <a:spcPts val="0"/>
              </a:spcAft>
              <a:buNone/>
            </a:pPr>
            <a:r>
              <a:rPr lang="en-US" sz="1200" b="0" i="0" u="none" strike="noStrike" dirty="0">
                <a:solidFill>
                  <a:srgbClr val="3F454F"/>
                </a:solidFill>
                <a:effectLst/>
              </a:rPr>
              <a:t>Blog #2: </a:t>
            </a:r>
            <a:r>
              <a:rPr lang="en-US" sz="1200" b="0" i="0" u="none" strike="noStrike" dirty="0">
                <a:solidFill>
                  <a:srgbClr val="3F454F"/>
                </a:solidFill>
                <a:effectLst/>
                <a:hlinkClick r:id="rId4"/>
              </a:rPr>
              <a:t>https://www.dynamics.fo</a:t>
            </a:r>
            <a:endParaRPr lang="en-US" sz="1200" b="0" i="0" u="none" strike="noStrike" dirty="0">
              <a:solidFill>
                <a:srgbClr val="3F454F"/>
              </a:solidFill>
              <a:effectLst/>
            </a:endParaRPr>
          </a:p>
          <a:p>
            <a:pPr marL="0" indent="0" rtl="0" fontAlgn="base">
              <a:spcBef>
                <a:spcPts val="1224"/>
              </a:spcBef>
              <a:spcAft>
                <a:spcPts val="0"/>
              </a:spcAft>
              <a:buNone/>
            </a:pPr>
            <a:r>
              <a:rPr lang="en-US" sz="1200" b="0" i="0" u="none" strike="noStrike" dirty="0">
                <a:solidFill>
                  <a:srgbClr val="3F454F"/>
                </a:solidFill>
                <a:effectLst/>
              </a:rPr>
              <a:t>GitHub: </a:t>
            </a:r>
            <a:r>
              <a:rPr lang="en-US" sz="1200" b="0" i="0" u="none" strike="noStrike" dirty="0">
                <a:solidFill>
                  <a:srgbClr val="3F454F"/>
                </a:solidFill>
                <a:effectLst/>
                <a:hlinkClick r:id="rId5"/>
              </a:rPr>
              <a:t>https://github.com/NathanClouseAX</a:t>
            </a:r>
            <a:endParaRPr lang="en-US" sz="1200" b="0" i="0" u="none" strike="noStrike" dirty="0">
              <a:solidFill>
                <a:srgbClr val="3F454F"/>
              </a:solidFill>
              <a:effectLst/>
            </a:endParaRPr>
          </a:p>
          <a:p>
            <a:pPr marL="0" indent="0" rtl="0" fontAlgn="base">
              <a:spcBef>
                <a:spcPts val="1224"/>
              </a:spcBef>
              <a:spcAft>
                <a:spcPts val="0"/>
              </a:spcAft>
              <a:buNone/>
            </a:pPr>
            <a:r>
              <a:rPr lang="en-US" sz="1200" b="0" i="0" u="none" strike="noStrike" dirty="0">
                <a:solidFill>
                  <a:srgbClr val="3F454F"/>
                </a:solidFill>
                <a:effectLst/>
              </a:rPr>
              <a:t>@NathanClouseAX on most platforms</a:t>
            </a:r>
          </a:p>
          <a:p>
            <a:pPr marL="0" indent="0">
              <a:buNone/>
            </a:pPr>
            <a:endParaRPr lang="en-US" sz="1800" dirty="0"/>
          </a:p>
          <a:p>
            <a:pPr marL="0" indent="0" rtl="0">
              <a:spcBef>
                <a:spcPts val="1224"/>
              </a:spcBef>
              <a:spcAft>
                <a:spcPts val="0"/>
              </a:spcAft>
              <a:buNone/>
            </a:pPr>
            <a:r>
              <a:rPr lang="en-US" sz="1400" b="0" i="0" u="none" strike="noStrike" dirty="0">
                <a:solidFill>
                  <a:srgbClr val="3F454F"/>
                </a:solidFill>
                <a:effectLst/>
              </a:rPr>
              <a:t>Background:</a:t>
            </a:r>
            <a:endParaRPr lang="en-US" sz="1400" b="0" dirty="0">
              <a:effectLst/>
            </a:endParaRPr>
          </a:p>
          <a:p>
            <a:pPr rtl="0" fontAlgn="base">
              <a:spcBef>
                <a:spcPts val="1224"/>
              </a:spcBef>
              <a:spcAft>
                <a:spcPts val="0"/>
              </a:spcAft>
              <a:buFont typeface="Arial" panose="020B0604020202020204" pitchFamily="34" charset="0"/>
              <a:buChar char="•"/>
            </a:pPr>
            <a:r>
              <a:rPr lang="en-US" sz="1400" b="0" i="0" u="none" strike="noStrike" dirty="0">
                <a:solidFill>
                  <a:srgbClr val="3F454F"/>
                </a:solidFill>
                <a:effectLst/>
              </a:rPr>
              <a:t>Awarded Microsoft MVP in Business Applications </a:t>
            </a:r>
            <a:r>
              <a:rPr lang="en-US" sz="1400" dirty="0">
                <a:solidFill>
                  <a:srgbClr val="3F454F"/>
                </a:solidFill>
              </a:rPr>
              <a:t>since 2019</a:t>
            </a:r>
            <a:endParaRPr lang="en-US" sz="1400" b="0" i="0" u="none" strike="noStrike" dirty="0">
              <a:solidFill>
                <a:srgbClr val="3F454F"/>
              </a:solidFill>
              <a:effectLst/>
            </a:endParaRPr>
          </a:p>
          <a:p>
            <a:pPr rtl="0" fontAlgn="base">
              <a:spcBef>
                <a:spcPts val="1224"/>
              </a:spcBef>
              <a:spcAft>
                <a:spcPts val="0"/>
              </a:spcAft>
              <a:buFont typeface="Arial" panose="020B0604020202020204" pitchFamily="34" charset="0"/>
              <a:buChar char="•"/>
            </a:pPr>
            <a:r>
              <a:rPr lang="en-US" sz="1400" b="0" i="0" u="none" strike="noStrike" dirty="0">
                <a:solidFill>
                  <a:srgbClr val="3F454F"/>
                </a:solidFill>
                <a:effectLst/>
              </a:rPr>
              <a:t>Been working with AX since 2009</a:t>
            </a:r>
          </a:p>
          <a:p>
            <a:pPr rtl="0" fontAlgn="base">
              <a:spcBef>
                <a:spcPts val="1224"/>
              </a:spcBef>
              <a:spcAft>
                <a:spcPts val="0"/>
              </a:spcAft>
              <a:buFont typeface="Arial" panose="020B0604020202020204" pitchFamily="34" charset="0"/>
              <a:buChar char="•"/>
            </a:pPr>
            <a:r>
              <a:rPr lang="en-US" sz="1400" b="0" i="0" u="none" strike="noStrike" dirty="0">
                <a:solidFill>
                  <a:srgbClr val="3F454F"/>
                </a:solidFill>
                <a:effectLst/>
              </a:rPr>
              <a:t>Been working with D365FO since 2017</a:t>
            </a:r>
          </a:p>
          <a:p>
            <a:pPr rtl="0" fontAlgn="base">
              <a:spcBef>
                <a:spcPts val="1224"/>
              </a:spcBef>
              <a:spcAft>
                <a:spcPts val="0"/>
              </a:spcAft>
              <a:buFont typeface="Arial" panose="020B0604020202020204" pitchFamily="34" charset="0"/>
              <a:buChar char="•"/>
            </a:pPr>
            <a:r>
              <a:rPr lang="en-US" sz="1400" b="0" i="0" u="none" strike="noStrike" dirty="0">
                <a:solidFill>
                  <a:srgbClr val="3F454F"/>
                </a:solidFill>
                <a:effectLst/>
              </a:rPr>
              <a:t>Have spoken at Summit, Focus, and local chapters around various  AX/D365FO technical topics plus other groups events</a:t>
            </a:r>
            <a:endParaRPr lang="en-US" sz="1800" dirty="0"/>
          </a:p>
        </p:txBody>
      </p:sp>
      <p:pic>
        <p:nvPicPr>
          <p:cNvPr id="2" name="Picture 10" descr="A blue and white rectangular sign with white text&#10;&#10;Description automatically generated">
            <a:extLst>
              <a:ext uri="{FF2B5EF4-FFF2-40B4-BE49-F238E27FC236}">
                <a16:creationId xmlns:a16="http://schemas.microsoft.com/office/drawing/2014/main" id="{DBEDCCD6-22FF-A8FF-B8B8-95D0B1CF3411}"/>
              </a:ext>
            </a:extLst>
          </p:cNvPr>
          <p:cNvPicPr>
            <a:picLocks noChangeAspect="1"/>
          </p:cNvPicPr>
          <p:nvPr/>
        </p:nvPicPr>
        <p:blipFill>
          <a:blip r:embed="rId6"/>
          <a:stretch>
            <a:fillRect/>
          </a:stretch>
        </p:blipFill>
        <p:spPr>
          <a:xfrm>
            <a:off x="10636898" y="3738325"/>
            <a:ext cx="1190562" cy="1882749"/>
          </a:xfrm>
          <a:prstGeom prst="rect">
            <a:avLst/>
          </a:prstGeom>
        </p:spPr>
      </p:pic>
      <p:pic>
        <p:nvPicPr>
          <p:cNvPr id="8" name="Picture 7">
            <a:extLst>
              <a:ext uri="{FF2B5EF4-FFF2-40B4-BE49-F238E27FC236}">
                <a16:creationId xmlns:a16="http://schemas.microsoft.com/office/drawing/2014/main" id="{8C8A791D-FB29-9091-F1E9-816B93039E7D}"/>
              </a:ext>
            </a:extLst>
          </p:cNvPr>
          <p:cNvPicPr>
            <a:picLocks noChangeAspect="1"/>
          </p:cNvPicPr>
          <p:nvPr/>
        </p:nvPicPr>
        <p:blipFill>
          <a:blip r:embed="rId7"/>
          <a:stretch>
            <a:fillRect/>
          </a:stretch>
        </p:blipFill>
        <p:spPr>
          <a:xfrm>
            <a:off x="11484244" y="6042294"/>
            <a:ext cx="952231" cy="952231"/>
          </a:xfrm>
          <a:prstGeom prst="rect">
            <a:avLst/>
          </a:prstGeom>
        </p:spPr>
      </p:pic>
      <p:pic>
        <p:nvPicPr>
          <p:cNvPr id="3" name="Picture 2">
            <a:extLst>
              <a:ext uri="{FF2B5EF4-FFF2-40B4-BE49-F238E27FC236}">
                <a16:creationId xmlns:a16="http://schemas.microsoft.com/office/drawing/2014/main" id="{98E93EA0-8836-D289-C593-006833A0CABD}"/>
              </a:ext>
            </a:extLst>
          </p:cNvPr>
          <p:cNvPicPr>
            <a:picLocks noChangeAspect="1"/>
          </p:cNvPicPr>
          <p:nvPr/>
        </p:nvPicPr>
        <p:blipFill>
          <a:blip r:embed="rId8"/>
          <a:stretch>
            <a:fillRect/>
          </a:stretch>
        </p:blipFill>
        <p:spPr>
          <a:xfrm>
            <a:off x="6334278" y="1258432"/>
            <a:ext cx="3920476" cy="3920150"/>
          </a:xfrm>
          <a:prstGeom prst="rect">
            <a:avLst/>
          </a:prstGeom>
        </p:spPr>
      </p:pic>
    </p:spTree>
    <p:extLst>
      <p:ext uri="{BB962C8B-B14F-4D97-AF65-F5344CB8AC3E}">
        <p14:creationId xmlns:p14="http://schemas.microsoft.com/office/powerpoint/2010/main" val="121515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E4F28-B8BF-DA74-AC4B-85FF9BC3CC3F}"/>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9965AE04-2802-DDFC-4DF9-5AC6E19A727C}"/>
              </a:ext>
            </a:extLst>
          </p:cNvPr>
          <p:cNvSpPr>
            <a:spLocks noGrp="1"/>
          </p:cNvSpPr>
          <p:nvPr>
            <p:ph type="body" sz="quarter" idx="10"/>
          </p:nvPr>
        </p:nvSpPr>
        <p:spPr/>
        <p:txBody>
          <a:bodyPr/>
          <a:lstStyle/>
          <a:p>
            <a:r>
              <a:rPr lang="en-US" dirty="0"/>
              <a:t>D365FO Security Overview</a:t>
            </a:r>
          </a:p>
          <a:p>
            <a:r>
              <a:rPr lang="en-US" dirty="0"/>
              <a:t>Security Customization Options</a:t>
            </a:r>
          </a:p>
          <a:p>
            <a:r>
              <a:rPr lang="en-US" dirty="0"/>
              <a:t>Configuring Security via Configuration (User Interface) </a:t>
            </a:r>
          </a:p>
          <a:p>
            <a:r>
              <a:rPr lang="en-US" dirty="0"/>
              <a:t>Configuring Security via Code (AOT)</a:t>
            </a:r>
          </a:p>
          <a:p>
            <a:r>
              <a:rPr lang="en-US" dirty="0"/>
              <a:t>Demo</a:t>
            </a:r>
          </a:p>
          <a:p>
            <a:r>
              <a:rPr lang="en-US" dirty="0"/>
              <a:t>Questions</a:t>
            </a:r>
          </a:p>
        </p:txBody>
      </p:sp>
    </p:spTree>
    <p:extLst>
      <p:ext uri="{BB962C8B-B14F-4D97-AF65-F5344CB8AC3E}">
        <p14:creationId xmlns:p14="http://schemas.microsoft.com/office/powerpoint/2010/main" val="16383684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8D35C1-9132-D482-27D1-76139788DFB7}"/>
              </a:ext>
            </a:extLst>
          </p:cNvPr>
          <p:cNvSpPr>
            <a:spLocks noGrp="1"/>
          </p:cNvSpPr>
          <p:nvPr>
            <p:ph type="title"/>
          </p:nvPr>
        </p:nvSpPr>
        <p:spPr>
          <a:xfrm>
            <a:off x="672129" y="1935162"/>
            <a:ext cx="7015604" cy="1351952"/>
          </a:xfrm>
        </p:spPr>
        <p:txBody>
          <a:bodyPr/>
          <a:lstStyle/>
          <a:p>
            <a:r>
              <a:rPr lang="en-US" dirty="0"/>
              <a:t>Security Model Overview</a:t>
            </a:r>
          </a:p>
        </p:txBody>
      </p:sp>
      <p:pic>
        <p:nvPicPr>
          <p:cNvPr id="2" name="Picture 1">
            <a:extLst>
              <a:ext uri="{FF2B5EF4-FFF2-40B4-BE49-F238E27FC236}">
                <a16:creationId xmlns:a16="http://schemas.microsoft.com/office/drawing/2014/main" id="{16E5BAF0-D8E8-B40C-348C-3109726B71B3}"/>
              </a:ext>
            </a:extLst>
          </p:cNvPr>
          <p:cNvPicPr>
            <a:picLocks noChangeAspect="1"/>
          </p:cNvPicPr>
          <p:nvPr/>
        </p:nvPicPr>
        <p:blipFill>
          <a:blip r:embed="rId2"/>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25239064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1CCE7-25DA-6E22-6A3C-E4DD19E97928}"/>
              </a:ext>
            </a:extLst>
          </p:cNvPr>
          <p:cNvSpPr>
            <a:spLocks noGrp="1"/>
          </p:cNvSpPr>
          <p:nvPr>
            <p:ph type="title"/>
          </p:nvPr>
        </p:nvSpPr>
        <p:spPr/>
        <p:txBody>
          <a:bodyPr/>
          <a:lstStyle/>
          <a:p>
            <a:r>
              <a:rPr lang="en-US" dirty="0">
                <a:latin typeface="Poppins" pitchFamily="2" charset="77"/>
                <a:cs typeface="Poppins" pitchFamily="2" charset="77"/>
              </a:rPr>
              <a:t>Role Based Security</a:t>
            </a:r>
            <a:endParaRPr lang="en-US" dirty="0"/>
          </a:p>
        </p:txBody>
      </p:sp>
      <p:sp>
        <p:nvSpPr>
          <p:cNvPr id="3" name="Text Placeholder 2">
            <a:extLst>
              <a:ext uri="{FF2B5EF4-FFF2-40B4-BE49-F238E27FC236}">
                <a16:creationId xmlns:a16="http://schemas.microsoft.com/office/drawing/2014/main" id="{F4A769CB-4D3C-CE1D-F351-C7E1E76A79CE}"/>
              </a:ext>
            </a:extLst>
          </p:cNvPr>
          <p:cNvSpPr>
            <a:spLocks noGrp="1"/>
          </p:cNvSpPr>
          <p:nvPr>
            <p:ph type="body" sz="quarter" idx="10"/>
          </p:nvPr>
        </p:nvSpPr>
        <p:spPr/>
        <p:txBody>
          <a:bodyPr/>
          <a:lstStyle/>
          <a:p>
            <a:r>
              <a:rPr lang="en-US" sz="2400" dirty="0"/>
              <a:t>Users are assigned to one or more roles</a:t>
            </a:r>
          </a:p>
          <a:p>
            <a:r>
              <a:rPr lang="en-US" sz="2400" dirty="0"/>
              <a:t>Pessimistic security model</a:t>
            </a:r>
          </a:p>
          <a:p>
            <a:r>
              <a:rPr lang="en-US" sz="2400" dirty="0"/>
              <a:t>Hierarchy based security model</a:t>
            </a:r>
          </a:p>
          <a:p>
            <a:pPr lvl="1"/>
            <a:r>
              <a:rPr lang="en-US" sz="2400" dirty="0"/>
              <a:t>Groups of securable objects are put within one security layer</a:t>
            </a:r>
          </a:p>
          <a:p>
            <a:pPr lvl="1"/>
            <a:r>
              <a:rPr lang="en-US" sz="2400" dirty="0"/>
              <a:t>Security layers built on top of each other</a:t>
            </a:r>
          </a:p>
          <a:p>
            <a:r>
              <a:rPr lang="en-US" sz="2400" dirty="0"/>
              <a:t>Two main categories:</a:t>
            </a:r>
          </a:p>
          <a:p>
            <a:pPr lvl="1"/>
            <a:r>
              <a:rPr lang="en-US" sz="2400" dirty="0"/>
              <a:t>Security Layers</a:t>
            </a:r>
          </a:p>
          <a:p>
            <a:pPr lvl="1"/>
            <a:r>
              <a:rPr lang="en-US" sz="2400" dirty="0"/>
              <a:t>Securable Objects</a:t>
            </a:r>
          </a:p>
          <a:p>
            <a:endParaRPr lang="en-US" dirty="0"/>
          </a:p>
        </p:txBody>
      </p:sp>
      <p:pic>
        <p:nvPicPr>
          <p:cNvPr id="4" name="Picture 3">
            <a:extLst>
              <a:ext uri="{FF2B5EF4-FFF2-40B4-BE49-F238E27FC236}">
                <a16:creationId xmlns:a16="http://schemas.microsoft.com/office/drawing/2014/main" id="{071600C4-C6FE-34CD-B524-788D544E9848}"/>
              </a:ext>
            </a:extLst>
          </p:cNvPr>
          <p:cNvPicPr>
            <a:picLocks noChangeAspect="1"/>
          </p:cNvPicPr>
          <p:nvPr/>
        </p:nvPicPr>
        <p:blipFill>
          <a:blip r:embed="rId2"/>
          <a:stretch>
            <a:fillRect/>
          </a:stretch>
        </p:blipFill>
        <p:spPr>
          <a:xfrm>
            <a:off x="11460997" y="6051958"/>
            <a:ext cx="975478" cy="947358"/>
          </a:xfrm>
          <a:prstGeom prst="rect">
            <a:avLst/>
          </a:prstGeom>
        </p:spPr>
      </p:pic>
    </p:spTree>
    <p:extLst>
      <p:ext uri="{BB962C8B-B14F-4D97-AF65-F5344CB8AC3E}">
        <p14:creationId xmlns:p14="http://schemas.microsoft.com/office/powerpoint/2010/main" val="3839562334"/>
      </p:ext>
    </p:extLst>
  </p:cSld>
  <p:clrMapOvr>
    <a:masterClrMapping/>
  </p:clrMapOvr>
  <p:transition>
    <p:fade/>
  </p:transition>
</p:sld>
</file>

<file path=ppt/theme/theme1.xml><?xml version="1.0" encoding="utf-8"?>
<a:theme xmlns:a="http://schemas.openxmlformats.org/drawingml/2006/main" name="primary with bullets">
  <a:themeElements>
    <a:clrScheme name="Custom 5">
      <a:dk1>
        <a:srgbClr val="3F454F"/>
      </a:dk1>
      <a:lt1>
        <a:srgbClr val="FFFFFF"/>
      </a:lt1>
      <a:dk2>
        <a:srgbClr val="84BD00"/>
      </a:dk2>
      <a:lt2>
        <a:srgbClr val="EAEAEA"/>
      </a:lt2>
      <a:accent1>
        <a:srgbClr val="0095C8"/>
      </a:accent1>
      <a:accent2>
        <a:srgbClr val="001E60"/>
      </a:accent2>
      <a:accent3>
        <a:srgbClr val="E4002B"/>
      </a:accent3>
      <a:accent4>
        <a:srgbClr val="FFB81C"/>
      </a:accent4>
      <a:accent5>
        <a:srgbClr val="3D1B52"/>
      </a:accent5>
      <a:accent6>
        <a:srgbClr val="F2C818"/>
      </a:accent6>
      <a:hlink>
        <a:srgbClr val="0095C8"/>
      </a:hlink>
      <a:folHlink>
        <a:srgbClr val="84BD00"/>
      </a:folHlink>
    </a:clrScheme>
    <a:fontScheme name="Custom 6">
      <a:majorFont>
        <a:latin typeface="segoe ui black"/>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CUG-NAVUG Summit 2018 speaker template.pptx" id="{E4180D32-CB38-412B-90E4-C6A367F14268}" vid="{5ABA93EF-FCBD-4FE3-891E-C6F4305AB83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f9c791-4e7e-42f3-b110-f2d048dfe1f4">
      <Terms xmlns="http://schemas.microsoft.com/office/infopath/2007/PartnerControls"/>
    </lcf76f155ced4ddcb4097134ff3c332f>
    <TaxCatchAll xmlns="c32e8f56-b4af-4143-8a45-c6aec7ec705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BA75DAF83DD3048B0119C871633221C" ma:contentTypeVersion="12" ma:contentTypeDescription="Create a new document." ma:contentTypeScope="" ma:versionID="104080db1cd04971f2b37a5aa1a8aa92">
  <xsd:schema xmlns:xsd="http://www.w3.org/2001/XMLSchema" xmlns:xs="http://www.w3.org/2001/XMLSchema" xmlns:p="http://schemas.microsoft.com/office/2006/metadata/properties" xmlns:ns2="81f9c791-4e7e-42f3-b110-f2d048dfe1f4" xmlns:ns3="c32e8f56-b4af-4143-8a45-c6aec7ec7059" targetNamespace="http://schemas.microsoft.com/office/2006/metadata/properties" ma:root="true" ma:fieldsID="71f16d0d2125ff20b7d31cc6d8c34b62" ns2:_="" ns3:_="">
    <xsd:import namespace="81f9c791-4e7e-42f3-b110-f2d048dfe1f4"/>
    <xsd:import namespace="c32e8f56-b4af-4143-8a45-c6aec7ec70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9c791-4e7e-42f3-b110-f2d048dfe1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3fc197d-f5e7-4c43-938a-9929e9357750"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2e8f56-b4af-4143-8a45-c6aec7ec70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b5e555c1-6094-442e-ab48-ec10f99c704e}" ma:internalName="TaxCatchAll" ma:showField="CatchAllData" ma:web="c32e8f56-b4af-4143-8a45-c6aec7ec70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81f9c791-4e7e-42f3-b110-f2d048dfe1f4"/>
    <ds:schemaRef ds:uri="http://purl.org/dc/elements/1.1/"/>
    <ds:schemaRef ds:uri="http://www.w3.org/XML/1998/namespace"/>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c32e8f56-b4af-4143-8a45-c6aec7ec7059"/>
  </ds:schemaRefs>
</ds:datastoreItem>
</file>

<file path=customXml/itemProps2.xml><?xml version="1.0" encoding="utf-8"?>
<ds:datastoreItem xmlns:ds="http://schemas.openxmlformats.org/officeDocument/2006/customXml" ds:itemID="{C5E2C774-B6D4-40D9-A618-AD010E6C42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f9c791-4e7e-42f3-b110-f2d048dfe1f4"/>
    <ds:schemaRef ds:uri="c32e8f56-b4af-4143-8a45-c6aec7ec70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18d6ed03-f0e5-4861-83d2-bb7b6c7c2bb2}" enabled="0" method="" siteId="{18d6ed03-f0e5-4861-83d2-bb7b6c7c2bb2}" removed="1"/>
</clbl:labelList>
</file>

<file path=docProps/app.xml><?xml version="1.0" encoding="utf-8"?>
<Properties xmlns="http://schemas.openxmlformats.org/officeDocument/2006/extended-properties" xmlns:vt="http://schemas.openxmlformats.org/officeDocument/2006/docPropsVTypes">
  <Template/>
  <TotalTime>264</TotalTime>
  <Words>1727</Words>
  <Application>Microsoft Office PowerPoint</Application>
  <PresentationFormat>Custom</PresentationFormat>
  <Paragraphs>233</Paragraphs>
  <Slides>39</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39</vt:i4>
      </vt:variant>
    </vt:vector>
  </HeadingPairs>
  <TitlesOfParts>
    <vt:vector size="53" baseType="lpstr">
      <vt:lpstr>Arial</vt:lpstr>
      <vt:lpstr>Calibri</vt:lpstr>
      <vt:lpstr>Calibri Light</vt:lpstr>
      <vt:lpstr>Courier New</vt:lpstr>
      <vt:lpstr>Lucida Sans Unicode</vt:lpstr>
      <vt:lpstr>Poppins</vt:lpstr>
      <vt:lpstr>Poppins SemiBold</vt:lpstr>
      <vt:lpstr>Segoe</vt:lpstr>
      <vt:lpstr>segoe ui</vt:lpstr>
      <vt:lpstr>segoe ui</vt:lpstr>
      <vt:lpstr>segoe ui black</vt:lpstr>
      <vt:lpstr>Wingdings</vt:lpstr>
      <vt:lpstr>primary with bullets</vt:lpstr>
      <vt:lpstr>Custom Design</vt:lpstr>
      <vt:lpstr>PowerPoint Presentation</vt:lpstr>
      <vt:lpstr>D365FO Security Customization Showdown :  Code vs Configuration</vt:lpstr>
      <vt:lpstr>Alex Meyer</vt:lpstr>
      <vt:lpstr>Alex Meyer</vt:lpstr>
      <vt:lpstr>Nathan Clouse</vt:lpstr>
      <vt:lpstr>Nathan Clouse</vt:lpstr>
      <vt:lpstr>Agenda</vt:lpstr>
      <vt:lpstr>Security Model Overview</vt:lpstr>
      <vt:lpstr>Role Based Security</vt:lpstr>
      <vt:lpstr>Security Layers</vt:lpstr>
      <vt:lpstr>Securable Objects</vt:lpstr>
      <vt:lpstr>Hierarchy Based Security Model</vt:lpstr>
      <vt:lpstr>Security via Configuration (User Interface)</vt:lpstr>
      <vt:lpstr>Security Configuration</vt:lpstr>
      <vt:lpstr>Security Object Access</vt:lpstr>
      <vt:lpstr>Unpublished Objects</vt:lpstr>
      <vt:lpstr>Where are Security  Changes Stored?</vt:lpstr>
      <vt:lpstr>How to Migrate Security Changes?</vt:lpstr>
      <vt:lpstr>Security via Code (AOT)</vt:lpstr>
      <vt:lpstr>PowerPoint Presentation</vt:lpstr>
      <vt:lpstr>How to Access AOT</vt:lpstr>
      <vt:lpstr>Creating a Security Layer</vt:lpstr>
      <vt:lpstr>Associating Security Layers</vt:lpstr>
      <vt:lpstr>Configuring Object Access</vt:lpstr>
      <vt:lpstr>PowerPoint Presentation</vt:lpstr>
      <vt:lpstr>Synchronize Database</vt:lpstr>
      <vt:lpstr>Where Are Security  Changes Stored?</vt:lpstr>
      <vt:lpstr>Storage Location Based On  Development Environment Type</vt:lpstr>
      <vt:lpstr>Security Code Build</vt:lpstr>
      <vt:lpstr>Security Demo</vt:lpstr>
      <vt:lpstr>Security Deployment  and Maintenance</vt:lpstr>
      <vt:lpstr>Security Deployment  and Maintenance</vt:lpstr>
      <vt:lpstr>Automation Can Help</vt:lpstr>
      <vt:lpstr>Microsoft’s Recent Security Announcement</vt:lpstr>
      <vt:lpstr>Resources</vt:lpstr>
      <vt:lpstr>Questions?</vt:lpstr>
      <vt:lpstr>PowerPoint Presentation</vt:lpstr>
      <vt:lpstr>PowerPoint Presentation</vt:lpstr>
      <vt:lpstr>PowerPoint Presentation</vt:lpstr>
    </vt:vector>
  </TitlesOfParts>
  <Manager/>
  <Company>Dynamic Communities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Cross UG Summit 2017</dc:subject>
  <dc:creator>Ty Hagerott</dc:creator>
  <cp:keywords>Dynamic Communities</cp:keywords>
  <dc:description>Template: Mitchell Derrey; Silver Fox Productions_x000d_
Formatting: _x000d_
Audience Type:</dc:description>
  <cp:lastModifiedBy>Nathan Clouse</cp:lastModifiedBy>
  <cp:revision>43</cp:revision>
  <dcterms:created xsi:type="dcterms:W3CDTF">2018-06-21T13:40:22Z</dcterms:created>
  <dcterms:modified xsi:type="dcterms:W3CDTF">2024-10-17T16:11:12Z</dcterms:modified>
  <cp:category>Dynamic Communities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0x010100BBA75DAF83DD3048B0119C871633221C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